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6858000" cy="9144000"/>
  <p:embeddedFontLst>
    <p:embeddedFont>
      <p:font typeface="Calibri" panose="020F0502020204030204" pitchFamily="34" charset="0"/>
      <p:regular r:id="rId34"/>
      <p:bold r:id="rId35"/>
      <p:italic r:id="rId36"/>
      <p:boldItalic r:id="rId37"/>
    </p:embeddedFont>
    <p:embeddedFont>
      <p:font typeface="Open Sans" panose="020B0604020202020204" charset="0"/>
      <p:regular r:id="rId38"/>
      <p:bold r:id="rId39"/>
      <p:italic r:id="rId40"/>
      <p:boldItalic r:id="rId41"/>
    </p:embeddedFont>
    <p:embeddedFont>
      <p:font typeface="Georgia" panose="02040502050405020303" pitchFamily="18"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 name="Shape 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9" name="Shape 1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2" name="Shape 1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0" name="Shape 1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9" name="Shape 18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2" name="Shape 202"/>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9" name="Shape 2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 name="Shape 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2" name="Shape 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40" name="Shape 2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6" name="Shape 2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47" name="Shape 2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4" name="Shape 2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61" name="Shape 26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68" name="Shape 2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5" name="Shape 2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1" name="Shape 2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2" name="Shape 2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 name="Shape 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0" name="Shape 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02" name="Shape 30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13" name="Shape 3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7" name="Shape 1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8" name="Shape 128"/>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5" name="Shape 15"/>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6" name="Shape 16"/>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0" name="Shape 50"/>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1" name="Shape 5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lt2"/>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01752" y="228600"/>
            <a:ext cx="8534400" cy="759000"/>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6" name="Shape 56"/>
          <p:cNvSpPr txBox="1">
            <a:spLocks noGrp="1"/>
          </p:cNvSpPr>
          <p:nvPr>
            <p:ph type="dt" idx="10"/>
          </p:nvPr>
        </p:nvSpPr>
        <p:spPr>
          <a:xfrm>
            <a:off x="5791200" y="6404983"/>
            <a:ext cx="3045000" cy="36569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57" name="Shape 57"/>
          <p:cNvSpPr txBox="1">
            <a:spLocks noGrp="1"/>
          </p:cNvSpPr>
          <p:nvPr>
            <p:ph type="ftr" idx="11"/>
          </p:nvPr>
        </p:nvSpPr>
        <p:spPr>
          <a:xfrm>
            <a:off x="304800" y="6410848"/>
            <a:ext cx="3581400" cy="36569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58" name="Shape 58"/>
          <p:cNvSpPr txBox="1">
            <a:spLocks noGrp="1"/>
          </p:cNvSpPr>
          <p:nvPr>
            <p:ph type="sldNum" idx="12"/>
          </p:nvPr>
        </p:nvSpPr>
        <p:spPr>
          <a:xfrm>
            <a:off x="4361687" y="1026371"/>
            <a:ext cx="457200" cy="441300"/>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59" name="Shape 59"/>
          <p:cNvSpPr txBox="1">
            <a:spLocks noGrp="1"/>
          </p:cNvSpPr>
          <p:nvPr>
            <p:ph type="body" idx="1"/>
          </p:nvPr>
        </p:nvSpPr>
        <p:spPr>
          <a:xfrm>
            <a:off x="301752" y="1527048"/>
            <a:ext cx="8503800" cy="4572000"/>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8" name="Shape 3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33"/>
            <a:ext cx="4572000" cy="68580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41" name="Shape 41"/>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965600"/>
            <a:ext cx="3837000" cy="4926900"/>
          </a:xfrm>
          <a:prstGeom prst="rect">
            <a:avLst/>
          </a:prstGeom>
        </p:spPr>
        <p:txBody>
          <a:bodyPr lIns="91425" tIns="91425" rIns="91425" bIns="91425" anchor="ctr" anchorCtr="0"/>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a:endParaRPr/>
          </a:p>
        </p:txBody>
      </p:sp>
      <p:sp>
        <p:nvSpPr>
          <p:cNvPr id="44" name="Shape 4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11" name="Shape 11"/>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a:endParaRPr/>
          </a:p>
        </p:txBody>
      </p:sp>
      <p:sp>
        <p:nvSpPr>
          <p:cNvPr id="12" name="Shape 12"/>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US" sz="1000">
                <a:solidFill>
                  <a:schemeClr val="lt2"/>
                </a:solidFill>
              </a:rPr>
              <a:t>‹#›</a:t>
            </a:fld>
            <a:endParaRPr lang="en-US"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lbi.it/"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8" Type="http://schemas.openxmlformats.org/officeDocument/2006/relationships/hyperlink" Target="http://eoa.elbi.it/prodroot/body.pe?category=ASMECHILL" TargetMode="External"/><Relationship Id="rId13" Type="http://schemas.openxmlformats.org/officeDocument/2006/relationships/hyperlink" Target="http://eoa.elbi.it/prodroot/body.pe?category=ASME200PSI" TargetMode="External"/><Relationship Id="rId3" Type="http://schemas.openxmlformats.org/officeDocument/2006/relationships/hyperlink" Target="http://eoa.elbi.it/prodroot/body.pe?category=AIRVENTS" TargetMode="External"/><Relationship Id="rId7" Type="http://schemas.openxmlformats.org/officeDocument/2006/relationships/hyperlink" Target="http://eoa.elbi.it/prodroot/body.pe?category=atet" TargetMode="External"/><Relationship Id="rId12" Type="http://schemas.openxmlformats.org/officeDocument/2006/relationships/hyperlink" Target="http://eoa.elbi.it/prodroot/body.pe?category=Suction"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eoa.elbi.it/prodroot/body.pe?category=ahhet" TargetMode="External"/><Relationship Id="rId11" Type="http://schemas.openxmlformats.org/officeDocument/2006/relationships/hyperlink" Target="http://eoa.elbi.it/prodroot/body.pe?category=Triple" TargetMode="External"/><Relationship Id="rId5" Type="http://schemas.openxmlformats.org/officeDocument/2006/relationships/hyperlink" Target="http://eoa.elbi.it/prodroot/body.pe?category=WT" TargetMode="External"/><Relationship Id="rId10" Type="http://schemas.openxmlformats.org/officeDocument/2006/relationships/hyperlink" Target="http://eoa.elbi.it/prodroot/body.pe?category=Exposy" TargetMode="External"/><Relationship Id="rId4" Type="http://schemas.openxmlformats.org/officeDocument/2006/relationships/hyperlink" Target="http://eoa.elbi.it/prodroot/body.pe?category=aas" TargetMode="External"/><Relationship Id="rId9" Type="http://schemas.openxmlformats.org/officeDocument/2006/relationships/hyperlink" Target="http://eoa.elbi.it/prodroot/body.pe?category=FlashTank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grpSp>
        <p:nvGrpSpPr>
          <p:cNvPr id="65" name="Shape 65"/>
          <p:cNvGrpSpPr/>
          <p:nvPr/>
        </p:nvGrpSpPr>
        <p:grpSpPr>
          <a:xfrm>
            <a:off x="685794" y="334950"/>
            <a:ext cx="7772408" cy="655649"/>
            <a:chOff x="228594" y="60313"/>
            <a:chExt cx="7772408" cy="655649"/>
          </a:xfrm>
        </p:grpSpPr>
        <p:sp>
          <p:nvSpPr>
            <p:cNvPr id="66" name="Shape 66"/>
            <p:cNvSpPr/>
            <p:nvPr/>
          </p:nvSpPr>
          <p:spPr>
            <a:xfrm>
              <a:off x="228594" y="60313"/>
              <a:ext cx="7772408" cy="655649"/>
            </a:xfrm>
            <a:prstGeom prst="roundRect">
              <a:avLst>
                <a:gd name="adj" fmla="val 16667"/>
              </a:avLst>
            </a:prstGeom>
            <a:solidFill>
              <a:srgbClr val="C00000"/>
            </a:solidFill>
            <a:ln w="11425" cap="flat" cmpd="sng">
              <a:solidFill>
                <a:schemeClr val="lt1"/>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txBox="1"/>
            <p:nvPr/>
          </p:nvSpPr>
          <p:spPr>
            <a:xfrm>
              <a:off x="260601" y="92319"/>
              <a:ext cx="7708396" cy="591637"/>
            </a:xfrm>
            <a:prstGeom prst="rect">
              <a:avLst/>
            </a:prstGeom>
            <a:noFill/>
            <a:ln>
              <a:noFill/>
            </a:ln>
          </p:spPr>
          <p:txBody>
            <a:bodyPr lIns="133350" tIns="66675" rIns="133350" bIns="66675" anchor="ctr" anchorCtr="0">
              <a:noAutofit/>
            </a:bodyPr>
            <a:lstStyle/>
            <a:p>
              <a:pPr marL="0" marR="0" lvl="0" indent="0" algn="ctr" rtl="0">
                <a:lnSpc>
                  <a:spcPct val="90000"/>
                </a:lnSpc>
                <a:spcBef>
                  <a:spcPts val="0"/>
                </a:spcBef>
                <a:spcAft>
                  <a:spcPts val="0"/>
                </a:spcAft>
                <a:buSzPct val="25000"/>
                <a:buNone/>
              </a:pPr>
              <a:r>
                <a:rPr lang="en-US" sz="3500">
                  <a:solidFill>
                    <a:schemeClr val="lt1"/>
                  </a:solidFill>
                  <a:latin typeface="Georgia"/>
                  <a:ea typeface="Georgia"/>
                  <a:cs typeface="Georgia"/>
                  <a:sym typeface="Georgia"/>
                </a:rPr>
                <a:t>Elbi of America</a:t>
              </a:r>
            </a:p>
          </p:txBody>
        </p:sp>
      </p:grpSp>
      <p:sp>
        <p:nvSpPr>
          <p:cNvPr id="68" name="Shape 68"/>
          <p:cNvSpPr txBox="1">
            <a:spLocks noGrp="1"/>
          </p:cNvSpPr>
          <p:nvPr>
            <p:ph type="body" idx="1"/>
          </p:nvPr>
        </p:nvSpPr>
        <p:spPr>
          <a:xfrm>
            <a:off x="685800" y="1752600"/>
            <a:ext cx="7772400" cy="4373563"/>
          </a:xfrm>
          <a:prstGeom prst="rect">
            <a:avLst/>
          </a:prstGeom>
          <a:solidFill>
            <a:srgbClr val="DFE0E6"/>
          </a:solidFill>
          <a:ln>
            <a:noFill/>
          </a:ln>
        </p:spPr>
        <p:txBody>
          <a:bodyPr lIns="91425" tIns="45700" rIns="91425" bIns="45700" anchor="t" anchorCtr="0">
            <a:noAutofit/>
          </a:bodyPr>
          <a:lstStyle/>
          <a:p>
            <a:pPr marL="274320" marR="0" lvl="0" indent="-274320" algn="l" rtl="0">
              <a:lnSpc>
                <a:spcPct val="80000"/>
              </a:lnSpc>
              <a:spcBef>
                <a:spcPts val="0"/>
              </a:spcBef>
              <a:spcAft>
                <a:spcPts val="0"/>
              </a:spcAft>
              <a:buClr>
                <a:schemeClr val="accent1"/>
              </a:buClr>
              <a:buSzPct val="84350"/>
              <a:buFont typeface="Noto Sans Symbols"/>
              <a:buChar char="●"/>
            </a:pPr>
            <a:r>
              <a:rPr lang="en-US" sz="1687" b="1" i="0" u="none" strike="noStrike" cap="none">
                <a:solidFill>
                  <a:srgbClr val="FF0000"/>
                </a:solidFill>
                <a:latin typeface="Georgia"/>
                <a:ea typeface="Georgia"/>
                <a:cs typeface="Georgia"/>
                <a:sym typeface="Georgia"/>
              </a:rPr>
              <a:t>COMPANY PROFILE </a:t>
            </a:r>
          </a:p>
          <a:p>
            <a:pPr marL="274320" marR="0" lvl="0" indent="-274320" algn="l" rtl="0">
              <a:lnSpc>
                <a:spcPct val="80000"/>
              </a:lnSpc>
              <a:spcBef>
                <a:spcPts val="337"/>
              </a:spcBef>
              <a:spcAft>
                <a:spcPts val="0"/>
              </a:spcAft>
              <a:buClr>
                <a:schemeClr val="accent1"/>
              </a:buClr>
              <a:buSzPct val="84350"/>
              <a:buFont typeface="Noto Sans Symbols"/>
              <a:buChar char="●"/>
            </a:pPr>
            <a:r>
              <a:rPr lang="en-US" sz="1687" b="1" i="0" u="none" strike="noStrike" cap="none">
                <a:solidFill>
                  <a:srgbClr val="FF0000"/>
                </a:solidFill>
                <a:latin typeface="Georgia"/>
                <a:ea typeface="Georgia"/>
                <a:cs typeface="Georgia"/>
                <a:sym typeface="Georgia"/>
              </a:rPr>
              <a:t>Founded in 1990, Elbi of America, Inc. is an innovative manufacturing company, backed by the extensive experience of our parent company, </a:t>
            </a:r>
            <a:r>
              <a:rPr lang="en-US" sz="1687" b="1" i="0" u="sng" strike="noStrike" cap="none">
                <a:solidFill>
                  <a:schemeClr val="hlink"/>
                </a:solidFill>
                <a:latin typeface="Georgia"/>
                <a:ea typeface="Georgia"/>
                <a:cs typeface="Georgia"/>
                <a:sym typeface="Georgia"/>
                <a:hlinkClick r:id="rId3"/>
              </a:rPr>
              <a:t>Elbi S.p.A.</a:t>
            </a:r>
            <a:r>
              <a:rPr lang="en-US" sz="1687" b="1" i="0" u="none" strike="noStrike" cap="none">
                <a:solidFill>
                  <a:srgbClr val="C00000"/>
                </a:solidFill>
                <a:latin typeface="Georgia"/>
                <a:ea typeface="Georgia"/>
                <a:cs typeface="Georgia"/>
                <a:sym typeface="Georgia"/>
              </a:rPr>
              <a:t>.</a:t>
            </a:r>
          </a:p>
          <a:p>
            <a:pPr marL="274320" marR="0" lvl="0" indent="-274320" algn="l" rtl="0">
              <a:lnSpc>
                <a:spcPct val="80000"/>
              </a:lnSpc>
              <a:spcBef>
                <a:spcPts val="337"/>
              </a:spcBef>
              <a:spcAft>
                <a:spcPts val="0"/>
              </a:spcAft>
              <a:buClr>
                <a:schemeClr val="accent1"/>
              </a:buClr>
              <a:buSzPct val="84350"/>
              <a:buFont typeface="Noto Sans Symbols"/>
              <a:buChar char="●"/>
            </a:pPr>
            <a:r>
              <a:rPr lang="en-US" sz="1687" b="1" i="0" u="none" strike="noStrike" cap="none">
                <a:solidFill>
                  <a:srgbClr val="FF0000"/>
                </a:solidFill>
                <a:latin typeface="Georgia"/>
                <a:ea typeface="Georgia"/>
                <a:cs typeface="Georgia"/>
                <a:sym typeface="Georgia"/>
              </a:rPr>
              <a:t>Our Houston manufacturing facility is fully developed and meets the strong demand for our domestically produced products.</a:t>
            </a:r>
          </a:p>
          <a:p>
            <a:pPr marL="274320" marR="0" lvl="0" indent="-274320" algn="l" rtl="0">
              <a:lnSpc>
                <a:spcPct val="80000"/>
              </a:lnSpc>
              <a:spcBef>
                <a:spcPts val="337"/>
              </a:spcBef>
              <a:spcAft>
                <a:spcPts val="0"/>
              </a:spcAft>
              <a:buClr>
                <a:schemeClr val="accent1"/>
              </a:buClr>
              <a:buSzPct val="84350"/>
              <a:buFont typeface="Noto Sans Symbols"/>
              <a:buChar char="●"/>
            </a:pPr>
            <a:r>
              <a:rPr lang="en-US" sz="1687" b="1" i="0" u="none" strike="noStrike" cap="none">
                <a:solidFill>
                  <a:srgbClr val="FF0000"/>
                </a:solidFill>
                <a:latin typeface="Georgia"/>
                <a:ea typeface="Georgia"/>
                <a:cs typeface="Georgia"/>
                <a:sym typeface="Georgia"/>
              </a:rPr>
              <a:t>We can approach both small and large volume customers with great confidence since we can offer them quality products which meet all industry standards and which proved to exceed our existing customer's expectation. Furthermore, we can offer a wide variety of products characterized by quality, reliability, an elegant design and finishing and backed by on time deliveries and strong customer service support.</a:t>
            </a:r>
          </a:p>
          <a:p>
            <a:pPr marL="274320" marR="0" lvl="0" indent="-274320" algn="l" rtl="0">
              <a:lnSpc>
                <a:spcPct val="80000"/>
              </a:lnSpc>
              <a:spcBef>
                <a:spcPts val="337"/>
              </a:spcBef>
              <a:spcAft>
                <a:spcPts val="0"/>
              </a:spcAft>
              <a:buClr>
                <a:schemeClr val="accent1"/>
              </a:buClr>
              <a:buSzPct val="84350"/>
              <a:buFont typeface="Noto Sans Symbols"/>
              <a:buChar char="●"/>
            </a:pPr>
            <a:r>
              <a:rPr lang="en-US" sz="1687" b="1" i="0" u="none" strike="noStrike" cap="none">
                <a:solidFill>
                  <a:srgbClr val="FF0000"/>
                </a:solidFill>
                <a:latin typeface="Georgia"/>
                <a:ea typeface="Georgia"/>
                <a:cs typeface="Georgia"/>
                <a:sym typeface="Georgia"/>
              </a:rPr>
              <a:t>These factors combined with our highly competitive pricing, create a winning formula which has set our products in a league of its own.</a:t>
            </a:r>
          </a:p>
          <a:p>
            <a:pPr marL="274320" marR="0" lvl="0" indent="-274320" algn="l" rtl="0">
              <a:lnSpc>
                <a:spcPct val="80000"/>
              </a:lnSpc>
              <a:spcBef>
                <a:spcPts val="337"/>
              </a:spcBef>
              <a:buClr>
                <a:schemeClr val="accent1"/>
              </a:buClr>
              <a:buSzPct val="84350"/>
              <a:buFont typeface="Noto Sans Symbols"/>
              <a:buChar char="●"/>
            </a:pPr>
            <a:r>
              <a:rPr lang="en-US" sz="1687" b="1" i="0" u="none" strike="noStrike" cap="none">
                <a:solidFill>
                  <a:srgbClr val="FF0000"/>
                </a:solidFill>
                <a:latin typeface="Georgia"/>
                <a:ea typeface="Georgia"/>
                <a:cs typeface="Georgia"/>
                <a:sym typeface="Georgia"/>
              </a:rPr>
              <a:t>Over 30 years in tank building.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141" name="Shape 141"/>
          <p:cNvGrpSpPr/>
          <p:nvPr/>
        </p:nvGrpSpPr>
        <p:grpSpPr>
          <a:xfrm>
            <a:off x="389177" y="228600"/>
            <a:ext cx="8373820" cy="685799"/>
            <a:chOff x="8177" y="0"/>
            <a:chExt cx="8373820" cy="685799"/>
          </a:xfrm>
        </p:grpSpPr>
        <p:sp>
          <p:nvSpPr>
            <p:cNvPr id="142" name="Shape 142"/>
            <p:cNvSpPr/>
            <p:nvPr/>
          </p:nvSpPr>
          <p:spPr>
            <a:xfrm>
              <a:off x="8177" y="0"/>
              <a:ext cx="8373820" cy="685799"/>
            </a:xfrm>
            <a:prstGeom prst="roundRect">
              <a:avLst>
                <a:gd name="adj" fmla="val 16667"/>
              </a:avLst>
            </a:prstGeom>
            <a:solidFill>
              <a:srgbClr val="C00000"/>
            </a:solidFill>
            <a:ln w="11425" cap="flat" cmpd="sng">
              <a:solidFill>
                <a:schemeClr val="lt1"/>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3" name="Shape 143"/>
            <p:cNvSpPr txBox="1"/>
            <p:nvPr/>
          </p:nvSpPr>
          <p:spPr>
            <a:xfrm>
              <a:off x="41655" y="33477"/>
              <a:ext cx="8306864" cy="618844"/>
            </a:xfrm>
            <a:prstGeom prst="rect">
              <a:avLst/>
            </a:prstGeom>
            <a:noFill/>
            <a:ln>
              <a:noFill/>
            </a:ln>
          </p:spPr>
          <p:txBody>
            <a:bodyPr lIns="137150" tIns="68575" rIns="137150" bIns="68575" anchor="ctr" anchorCtr="0">
              <a:noAutofit/>
            </a:bodyPr>
            <a:lstStyle/>
            <a:p>
              <a:pPr marL="0" marR="0" lvl="0" indent="0" algn="ctr" rtl="0">
                <a:lnSpc>
                  <a:spcPct val="90000"/>
                </a:lnSpc>
                <a:spcBef>
                  <a:spcPts val="0"/>
                </a:spcBef>
                <a:spcAft>
                  <a:spcPts val="0"/>
                </a:spcAft>
                <a:buSzPct val="25000"/>
                <a:buNone/>
              </a:pPr>
              <a:r>
                <a:rPr lang="en-US" sz="3600">
                  <a:solidFill>
                    <a:schemeClr val="lt1"/>
                  </a:solidFill>
                  <a:latin typeface="Georgia"/>
                  <a:ea typeface="Georgia"/>
                  <a:cs typeface="Georgia"/>
                  <a:sym typeface="Georgia"/>
                </a:rPr>
                <a:t>Capabilities</a:t>
              </a:r>
            </a:p>
          </p:txBody>
        </p:sp>
      </p:grpSp>
      <p:pic>
        <p:nvPicPr>
          <p:cNvPr id="144" name="Shape 144" descr="robot ELBI.jpg"/>
          <p:cNvPicPr preferRelativeResize="0">
            <a:picLocks noGrp="1"/>
          </p:cNvPicPr>
          <p:nvPr>
            <p:ph type="body" idx="1"/>
          </p:nvPr>
        </p:nvPicPr>
        <p:blipFill rotWithShape="1">
          <a:blip r:embed="rId3">
            <a:alphaModFix/>
          </a:blip>
          <a:srcRect/>
          <a:stretch/>
        </p:blipFill>
        <p:spPr>
          <a:xfrm>
            <a:off x="1219200" y="1676400"/>
            <a:ext cx="3200399" cy="2060418"/>
          </a:xfrm>
          <a:prstGeom prst="rect">
            <a:avLst/>
          </a:prstGeom>
          <a:noFill/>
          <a:ln w="88900" cap="sq" cmpd="thickThin">
            <a:solidFill>
              <a:srgbClr val="000000"/>
            </a:solidFill>
            <a:prstDash val="solid"/>
            <a:miter/>
            <a:headEnd type="none" w="med" len="med"/>
            <a:tailEnd type="none" w="med" len="med"/>
          </a:ln>
        </p:spPr>
      </p:pic>
      <p:pic>
        <p:nvPicPr>
          <p:cNvPr id="145" name="Shape 145" descr="saldat ELBI.jpg"/>
          <p:cNvPicPr preferRelativeResize="0"/>
          <p:nvPr/>
        </p:nvPicPr>
        <p:blipFill rotWithShape="1">
          <a:blip r:embed="rId4">
            <a:alphaModFix/>
          </a:blip>
          <a:srcRect/>
          <a:stretch/>
        </p:blipFill>
        <p:spPr>
          <a:xfrm>
            <a:off x="4790037" y="1676400"/>
            <a:ext cx="3200399" cy="2057398"/>
          </a:xfrm>
          <a:prstGeom prst="rect">
            <a:avLst/>
          </a:prstGeom>
          <a:noFill/>
          <a:ln w="88900" cap="sq" cmpd="thickThin">
            <a:solidFill>
              <a:srgbClr val="000000"/>
            </a:solidFill>
            <a:prstDash val="solid"/>
            <a:miter/>
            <a:headEnd type="none" w="med" len="med"/>
            <a:tailEnd type="none" w="med" len="med"/>
          </a:ln>
        </p:spPr>
      </p:pic>
      <p:pic>
        <p:nvPicPr>
          <p:cNvPr id="146" name="Shape 146" descr="saldat ELBI 2.jpg"/>
          <p:cNvPicPr preferRelativeResize="0"/>
          <p:nvPr/>
        </p:nvPicPr>
        <p:blipFill rotWithShape="1">
          <a:blip r:embed="rId5">
            <a:alphaModFix/>
          </a:blip>
          <a:srcRect/>
          <a:stretch/>
        </p:blipFill>
        <p:spPr>
          <a:xfrm>
            <a:off x="1219200" y="4038600"/>
            <a:ext cx="3200399" cy="2209799"/>
          </a:xfrm>
          <a:prstGeom prst="rect">
            <a:avLst/>
          </a:prstGeom>
          <a:noFill/>
          <a:ln w="88900" cap="sq" cmpd="thickThin">
            <a:solidFill>
              <a:srgbClr val="000000"/>
            </a:solidFill>
            <a:prstDash val="solid"/>
            <a:miter/>
            <a:headEnd type="none" w="med" len="med"/>
            <a:tailEnd type="none" w="med" len="med"/>
          </a:ln>
        </p:spPr>
      </p:pic>
      <p:pic>
        <p:nvPicPr>
          <p:cNvPr id="147" name="Shape 147" descr="saldat ELBI 3.jpg"/>
          <p:cNvPicPr preferRelativeResize="0"/>
          <p:nvPr/>
        </p:nvPicPr>
        <p:blipFill rotWithShape="1">
          <a:blip r:embed="rId6">
            <a:alphaModFix/>
          </a:blip>
          <a:srcRect/>
          <a:stretch/>
        </p:blipFill>
        <p:spPr>
          <a:xfrm>
            <a:off x="4790037" y="4038600"/>
            <a:ext cx="3200399" cy="2209799"/>
          </a:xfrm>
          <a:prstGeom prst="rect">
            <a:avLst/>
          </a:prstGeom>
          <a:noFill/>
          <a:ln w="88900" cap="sq" cmpd="thickThin">
            <a:solidFill>
              <a:srgbClr val="000000"/>
            </a:solidFill>
            <a:prstDash val="solid"/>
            <a:miter/>
            <a:headEnd type="none" w="med" len="med"/>
            <a:tailEnd type="none" w="med" len="med"/>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pSp>
        <p:nvGrpSpPr>
          <p:cNvPr id="153" name="Shape 153"/>
          <p:cNvGrpSpPr/>
          <p:nvPr/>
        </p:nvGrpSpPr>
        <p:grpSpPr>
          <a:xfrm>
            <a:off x="457200" y="228600"/>
            <a:ext cx="8221569" cy="685799"/>
            <a:chOff x="0" y="0"/>
            <a:chExt cx="8221569" cy="685799"/>
          </a:xfrm>
        </p:grpSpPr>
        <p:sp>
          <p:nvSpPr>
            <p:cNvPr id="154" name="Shape 154"/>
            <p:cNvSpPr/>
            <p:nvPr/>
          </p:nvSpPr>
          <p:spPr>
            <a:xfrm>
              <a:off x="0" y="0"/>
              <a:ext cx="8221569" cy="685799"/>
            </a:xfrm>
            <a:prstGeom prst="roundRect">
              <a:avLst>
                <a:gd name="adj" fmla="val 16667"/>
              </a:avLst>
            </a:prstGeom>
            <a:solidFill>
              <a:srgbClr val="C00000"/>
            </a:solidFill>
            <a:ln w="11425" cap="flat" cmpd="sng">
              <a:solidFill>
                <a:schemeClr val="lt1"/>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5" name="Shape 155"/>
            <p:cNvSpPr txBox="1"/>
            <p:nvPr/>
          </p:nvSpPr>
          <p:spPr>
            <a:xfrm>
              <a:off x="33477" y="33477"/>
              <a:ext cx="8154612" cy="618844"/>
            </a:xfrm>
            <a:prstGeom prst="rect">
              <a:avLst/>
            </a:prstGeom>
            <a:noFill/>
            <a:ln>
              <a:noFill/>
            </a:ln>
          </p:spPr>
          <p:txBody>
            <a:bodyPr lIns="137150" tIns="68575" rIns="137150" bIns="68575" anchor="ctr" anchorCtr="0">
              <a:noAutofit/>
            </a:bodyPr>
            <a:lstStyle/>
            <a:p>
              <a:pPr marL="0" marR="0" lvl="0" indent="0" algn="ctr" rtl="0">
                <a:lnSpc>
                  <a:spcPct val="90000"/>
                </a:lnSpc>
                <a:spcBef>
                  <a:spcPts val="0"/>
                </a:spcBef>
                <a:spcAft>
                  <a:spcPts val="0"/>
                </a:spcAft>
                <a:buSzPct val="25000"/>
                <a:buNone/>
              </a:pPr>
              <a:r>
                <a:rPr lang="en-US" sz="3600">
                  <a:solidFill>
                    <a:schemeClr val="lt1"/>
                  </a:solidFill>
                  <a:latin typeface="Georgia"/>
                  <a:ea typeface="Georgia"/>
                  <a:cs typeface="Georgia"/>
                  <a:sym typeface="Georgia"/>
                </a:rPr>
                <a:t>Residential Products</a:t>
              </a:r>
            </a:p>
          </p:txBody>
        </p:sp>
      </p:grpSp>
      <p:sp>
        <p:nvSpPr>
          <p:cNvPr id="156" name="Shape 156"/>
          <p:cNvSpPr txBox="1">
            <a:spLocks noGrp="1"/>
          </p:cNvSpPr>
          <p:nvPr>
            <p:ph type="body" idx="1"/>
          </p:nvPr>
        </p:nvSpPr>
        <p:spPr>
          <a:xfrm>
            <a:off x="457200" y="2057400"/>
            <a:ext cx="8229600" cy="4068763"/>
          </a:xfrm>
          <a:prstGeom prst="rect">
            <a:avLst/>
          </a:prstGeom>
          <a:solidFill>
            <a:srgbClr val="ECBFB5"/>
          </a:solid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85000"/>
              <a:buFont typeface="Noto Sans Symbols"/>
              <a:buNone/>
            </a:pPr>
            <a:endParaRPr sz="2700" b="1" i="0" u="none" strike="noStrike" cap="none">
              <a:solidFill>
                <a:schemeClr val="dk1"/>
              </a:solidFill>
              <a:latin typeface="Georgia"/>
              <a:ea typeface="Georgia"/>
              <a:cs typeface="Georgia"/>
              <a:sym typeface="Georgia"/>
            </a:endParaRPr>
          </a:p>
          <a:p>
            <a:pPr marL="274320" marR="0" lvl="0" indent="-274320" algn="l" rtl="0">
              <a:spcBef>
                <a:spcPts val="540"/>
              </a:spcBef>
              <a:spcAft>
                <a:spcPts val="0"/>
              </a:spcAft>
              <a:buClr>
                <a:schemeClr val="accent1"/>
              </a:buClr>
              <a:buSzPct val="25000"/>
              <a:buFont typeface="Noto Sans Symbols"/>
              <a:buNone/>
            </a:pPr>
            <a:r>
              <a:rPr lang="en-US" sz="2700" b="1" i="0" u="none" strike="noStrike" cap="none">
                <a:solidFill>
                  <a:srgbClr val="FF0000"/>
                </a:solidFill>
                <a:latin typeface="Georgia"/>
                <a:ea typeface="Georgia"/>
                <a:cs typeface="Georgia"/>
                <a:sym typeface="Georgia"/>
              </a:rPr>
              <a:t>Residential Products:</a:t>
            </a:r>
          </a:p>
          <a:p>
            <a:pPr marL="274320" marR="0" lvl="0" indent="-274320" algn="l" rtl="0">
              <a:spcBef>
                <a:spcPts val="540"/>
              </a:spcBef>
              <a:spcAft>
                <a:spcPts val="0"/>
              </a:spcAft>
              <a:buClr>
                <a:schemeClr val="accent1"/>
              </a:buClr>
              <a:buSzPct val="25000"/>
              <a:buFont typeface="Noto Sans Symbols"/>
              <a:buNone/>
            </a:pPr>
            <a:endParaRPr sz="2700" b="1" i="0" u="none" strike="noStrike" cap="none">
              <a:solidFill>
                <a:schemeClr val="dk1"/>
              </a:solidFill>
              <a:latin typeface="Georgia"/>
              <a:ea typeface="Georgia"/>
              <a:cs typeface="Georgia"/>
              <a:sym typeface="Georgia"/>
            </a:endParaRPr>
          </a:p>
          <a:p>
            <a:pPr marL="274320" marR="0" lvl="0" indent="-274320" algn="l" rtl="0">
              <a:spcBef>
                <a:spcPts val="540"/>
              </a:spcBef>
              <a:spcAft>
                <a:spcPts val="0"/>
              </a:spcAft>
              <a:buClr>
                <a:schemeClr val="accent1"/>
              </a:buClr>
              <a:buSzPct val="85000"/>
              <a:buFont typeface="Noto Sans Symbols"/>
              <a:buChar char="●"/>
            </a:pPr>
            <a:r>
              <a:rPr lang="en-US" sz="2700" b="0" i="0" u="sng" strike="noStrike" cap="none">
                <a:solidFill>
                  <a:srgbClr val="FF0000"/>
                </a:solidFill>
                <a:latin typeface="Georgia"/>
                <a:ea typeface="Georgia"/>
                <a:cs typeface="Georgia"/>
                <a:sym typeface="Georgia"/>
              </a:rPr>
              <a:t>Diaphragm Expansion Tanks</a:t>
            </a:r>
          </a:p>
          <a:p>
            <a:pPr marL="274320" marR="0" lvl="0" indent="-274320" algn="l" rtl="0">
              <a:spcBef>
                <a:spcPts val="540"/>
              </a:spcBef>
              <a:spcAft>
                <a:spcPts val="0"/>
              </a:spcAft>
              <a:buClr>
                <a:schemeClr val="accent1"/>
              </a:buClr>
              <a:buSzPct val="85000"/>
              <a:buFont typeface="Noto Sans Symbols"/>
              <a:buChar char="●"/>
            </a:pPr>
            <a:r>
              <a:rPr lang="en-US" sz="2700" b="0" i="0" u="sng" strike="noStrike" cap="none">
                <a:solidFill>
                  <a:srgbClr val="FF0000"/>
                </a:solidFill>
                <a:latin typeface="Georgia"/>
                <a:ea typeface="Georgia"/>
                <a:cs typeface="Georgia"/>
                <a:sym typeface="Georgia"/>
              </a:rPr>
              <a:t>Diaphragm Thermal Expansion Tanks </a:t>
            </a:r>
          </a:p>
          <a:p>
            <a:pPr marL="274320" marR="0" lvl="0" indent="-274320" algn="l" rtl="0">
              <a:spcBef>
                <a:spcPts val="540"/>
              </a:spcBef>
              <a:spcAft>
                <a:spcPts val="0"/>
              </a:spcAft>
              <a:buClr>
                <a:schemeClr val="accent1"/>
              </a:buClr>
              <a:buSzPct val="85000"/>
              <a:buFont typeface="Noto Sans Symbols"/>
              <a:buChar char="●"/>
            </a:pPr>
            <a:r>
              <a:rPr lang="en-US" sz="2700" b="0" i="0" u="sng" strike="noStrike" cap="none">
                <a:solidFill>
                  <a:srgbClr val="FF0000"/>
                </a:solidFill>
                <a:latin typeface="Georgia"/>
                <a:ea typeface="Georgia"/>
                <a:cs typeface="Georgia"/>
                <a:sym typeface="Georgia"/>
              </a:rPr>
              <a:t>Diaphragm Well Water Tanks </a:t>
            </a:r>
          </a:p>
          <a:p>
            <a:pPr marL="274320" marR="0" lvl="0" indent="-274320" algn="l" rtl="0">
              <a:spcBef>
                <a:spcPts val="540"/>
              </a:spcBef>
              <a:spcAft>
                <a:spcPts val="0"/>
              </a:spcAft>
              <a:buClr>
                <a:schemeClr val="accent1"/>
              </a:buClr>
              <a:buSzPct val="25000"/>
              <a:buFont typeface="Noto Sans Symbols"/>
              <a:buNone/>
            </a:pPr>
            <a:endParaRPr sz="2700" b="0" i="0" u="none" strike="noStrike" cap="none">
              <a:solidFill>
                <a:schemeClr val="dk1"/>
              </a:solidFill>
              <a:latin typeface="Georgia"/>
              <a:ea typeface="Georgia"/>
              <a:cs typeface="Georgia"/>
              <a:sym typeface="Georgia"/>
            </a:endParaRPr>
          </a:p>
          <a:p>
            <a:pPr marL="274320" marR="0" lvl="0" indent="-274320" algn="l" rtl="0">
              <a:spcBef>
                <a:spcPts val="540"/>
              </a:spcBef>
              <a:buClr>
                <a:schemeClr val="accent1"/>
              </a:buClr>
              <a:buSzPct val="25000"/>
              <a:buFont typeface="Noto Sans Symbols"/>
              <a:buNone/>
            </a:pPr>
            <a:endParaRPr sz="2700" b="0" i="0" u="none" strike="noStrike" cap="none">
              <a:solidFill>
                <a:schemeClr val="dk1"/>
              </a:solidFill>
              <a:latin typeface="Georgia"/>
              <a:ea typeface="Georgia"/>
              <a:cs typeface="Georgia"/>
              <a:sym typeface="Georgi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304800"/>
            <a:ext cx="8229600" cy="533399"/>
          </a:xfrm>
          <a:prstGeom prst="rect">
            <a:avLst/>
          </a:prstGeom>
          <a:solidFill>
            <a:srgbClr val="00B0F0"/>
          </a:solidFill>
          <a:ln>
            <a:noFill/>
          </a:ln>
        </p:spPr>
        <p:txBody>
          <a:bodyPr lIns="91425" tIns="45700" rIns="91425" bIns="45700" anchor="b" anchorCtr="0">
            <a:noAutofit/>
          </a:bodyPr>
          <a:lstStyle/>
          <a:p>
            <a:pPr marL="0" marR="0" lvl="0" indent="0" algn="ctr" rtl="0">
              <a:spcBef>
                <a:spcPts val="0"/>
              </a:spcBef>
              <a:buClr>
                <a:srgbClr val="FFDE00"/>
              </a:buClr>
              <a:buSzPct val="25000"/>
              <a:buFont typeface="Georgia"/>
              <a:buNone/>
            </a:pPr>
            <a:r>
              <a:rPr lang="en-US" sz="2970" b="0" i="0" u="none" strike="noStrike" cap="none">
                <a:solidFill>
                  <a:srgbClr val="FFDE00"/>
                </a:solidFill>
                <a:latin typeface="Georgia"/>
                <a:ea typeface="Georgia"/>
                <a:cs typeface="Georgia"/>
                <a:sym typeface="Georgia"/>
              </a:rPr>
              <a:t>Residential Products</a:t>
            </a:r>
          </a:p>
        </p:txBody>
      </p:sp>
      <p:pic>
        <p:nvPicPr>
          <p:cNvPr id="163" name="Shape 163"/>
          <p:cNvPicPr preferRelativeResize="0"/>
          <p:nvPr/>
        </p:nvPicPr>
        <p:blipFill rotWithShape="1">
          <a:blip r:embed="rId3">
            <a:alphaModFix/>
          </a:blip>
          <a:srcRect/>
          <a:stretch/>
        </p:blipFill>
        <p:spPr>
          <a:xfrm>
            <a:off x="857061" y="2170332"/>
            <a:ext cx="2362200" cy="1804965"/>
          </a:xfrm>
          <a:prstGeom prst="rect">
            <a:avLst/>
          </a:prstGeom>
          <a:noFill/>
          <a:ln w="88900" cap="sq" cmpd="thickThin">
            <a:solidFill>
              <a:srgbClr val="000000"/>
            </a:solidFill>
            <a:prstDash val="solid"/>
            <a:miter/>
            <a:headEnd type="none" w="med" len="med"/>
            <a:tailEnd type="none" w="med" len="med"/>
          </a:ln>
        </p:spPr>
      </p:pic>
      <p:sp>
        <p:nvSpPr>
          <p:cNvPr id="164" name="Shape 164"/>
          <p:cNvSpPr txBox="1"/>
          <p:nvPr/>
        </p:nvSpPr>
        <p:spPr>
          <a:xfrm>
            <a:off x="285561" y="1447800"/>
            <a:ext cx="350520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a:solidFill>
                  <a:schemeClr val="dk1"/>
                </a:solidFill>
                <a:latin typeface="Georgia"/>
                <a:ea typeface="Georgia"/>
                <a:cs typeface="Georgia"/>
                <a:sym typeface="Georgia"/>
              </a:rPr>
              <a:t>Elbi XT/XTV-Series Expansion Tanks</a:t>
            </a:r>
          </a:p>
        </p:txBody>
      </p:sp>
      <p:sp>
        <p:nvSpPr>
          <p:cNvPr id="165" name="Shape 165"/>
          <p:cNvSpPr txBox="1"/>
          <p:nvPr/>
        </p:nvSpPr>
        <p:spPr>
          <a:xfrm>
            <a:off x="6248400" y="1476232"/>
            <a:ext cx="2514599"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a:solidFill>
                  <a:schemeClr val="dk1"/>
                </a:solidFill>
                <a:latin typeface="Georgia"/>
                <a:ea typeface="Georgia"/>
                <a:cs typeface="Georgia"/>
                <a:sym typeface="Georgia"/>
              </a:rPr>
              <a:t>Elbi DWT-Series well Tanks</a:t>
            </a:r>
          </a:p>
        </p:txBody>
      </p:sp>
      <p:pic>
        <p:nvPicPr>
          <p:cNvPr id="166" name="Shape 166"/>
          <p:cNvPicPr preferRelativeResize="0"/>
          <p:nvPr/>
        </p:nvPicPr>
        <p:blipFill rotWithShape="1">
          <a:blip r:embed="rId4">
            <a:alphaModFix/>
          </a:blip>
          <a:srcRect/>
          <a:stretch/>
        </p:blipFill>
        <p:spPr>
          <a:xfrm>
            <a:off x="3219260" y="4227730"/>
            <a:ext cx="2895600" cy="2020668"/>
          </a:xfrm>
          <a:prstGeom prst="rect">
            <a:avLst/>
          </a:prstGeom>
          <a:noFill/>
          <a:ln w="88900" cap="sq" cmpd="thickThin">
            <a:solidFill>
              <a:srgbClr val="000000"/>
            </a:solidFill>
            <a:prstDash val="solid"/>
            <a:miter/>
            <a:headEnd type="none" w="med" len="med"/>
            <a:tailEnd type="none" w="med" len="med"/>
          </a:ln>
        </p:spPr>
      </p:pic>
      <p:sp>
        <p:nvSpPr>
          <p:cNvPr id="167" name="Shape 167"/>
          <p:cNvSpPr txBox="1"/>
          <p:nvPr/>
        </p:nvSpPr>
        <p:spPr>
          <a:xfrm>
            <a:off x="3505200" y="3429000"/>
            <a:ext cx="2514599"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a:solidFill>
                  <a:schemeClr val="dk1"/>
                </a:solidFill>
                <a:latin typeface="Georgia"/>
                <a:ea typeface="Georgia"/>
                <a:cs typeface="Georgia"/>
                <a:sym typeface="Georgia"/>
              </a:rPr>
              <a:t>Elbi DXT-Series Thermal Tanks</a:t>
            </a:r>
          </a:p>
        </p:txBody>
      </p:sp>
      <p:pic>
        <p:nvPicPr>
          <p:cNvPr id="168" name="Shape 168"/>
          <p:cNvPicPr preferRelativeResize="0"/>
          <p:nvPr/>
        </p:nvPicPr>
        <p:blipFill rotWithShape="1">
          <a:blip r:embed="rId5">
            <a:alphaModFix/>
          </a:blip>
          <a:srcRect/>
          <a:stretch/>
        </p:blipFill>
        <p:spPr>
          <a:xfrm>
            <a:off x="6362700" y="2246531"/>
            <a:ext cx="2286000" cy="3354168"/>
          </a:xfrm>
          <a:prstGeom prst="rect">
            <a:avLst/>
          </a:prstGeom>
          <a:noFill/>
          <a:ln w="88900" cap="sq" cmpd="thickThin">
            <a:solidFill>
              <a:srgbClr val="000000"/>
            </a:solidFill>
            <a:prstDash val="solid"/>
            <a:miter/>
            <a:headEnd type="none" w="med" len="med"/>
            <a:tailEnd type="none" w="med" len="med"/>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228600"/>
            <a:ext cx="8229600" cy="762000"/>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Diaphragms Manufacturing</a:t>
            </a:r>
          </a:p>
        </p:txBody>
      </p:sp>
      <p:pic>
        <p:nvPicPr>
          <p:cNvPr id="175" name="Shape 175" descr="Picture 329.jpg"/>
          <p:cNvPicPr preferRelativeResize="0">
            <a:picLocks noGrp="1"/>
          </p:cNvPicPr>
          <p:nvPr>
            <p:ph type="body" idx="1"/>
          </p:nvPr>
        </p:nvPicPr>
        <p:blipFill rotWithShape="1">
          <a:blip r:embed="rId3">
            <a:alphaModFix/>
          </a:blip>
          <a:srcRect/>
          <a:stretch/>
        </p:blipFill>
        <p:spPr>
          <a:xfrm>
            <a:off x="304800" y="2057400"/>
            <a:ext cx="4038599" cy="3048000"/>
          </a:xfrm>
          <a:prstGeom prst="rect">
            <a:avLst/>
          </a:prstGeom>
          <a:noFill/>
          <a:ln w="88900" cap="sq" cmpd="thickThin">
            <a:solidFill>
              <a:srgbClr val="000000"/>
            </a:solidFill>
            <a:prstDash val="solid"/>
            <a:miter/>
            <a:headEnd type="none" w="med" len="med"/>
            <a:tailEnd type="none" w="med" len="med"/>
          </a:ln>
        </p:spPr>
      </p:pic>
      <p:pic>
        <p:nvPicPr>
          <p:cNvPr id="176" name="Shape 176" descr="Picture 327.jpg"/>
          <p:cNvPicPr preferRelativeResize="0"/>
          <p:nvPr/>
        </p:nvPicPr>
        <p:blipFill rotWithShape="1">
          <a:blip r:embed="rId4">
            <a:alphaModFix/>
          </a:blip>
          <a:srcRect/>
          <a:stretch/>
        </p:blipFill>
        <p:spPr>
          <a:xfrm>
            <a:off x="4710064" y="2057400"/>
            <a:ext cx="4114800" cy="3048000"/>
          </a:xfrm>
          <a:prstGeom prst="rect">
            <a:avLst/>
          </a:prstGeom>
          <a:noFill/>
          <a:ln w="88900" cap="sq" cmpd="thickThin">
            <a:solidFill>
              <a:srgbClr val="000000"/>
            </a:solidFill>
            <a:prstDash val="solid"/>
            <a:miter/>
            <a:headEnd type="none" w="med" len="med"/>
            <a:tailEnd type="none" w="med" len="med"/>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pSp>
        <p:nvGrpSpPr>
          <p:cNvPr id="182" name="Shape 182"/>
          <p:cNvGrpSpPr/>
          <p:nvPr/>
        </p:nvGrpSpPr>
        <p:grpSpPr>
          <a:xfrm>
            <a:off x="457200" y="304800"/>
            <a:ext cx="8221569" cy="654047"/>
            <a:chOff x="0" y="30163"/>
            <a:chExt cx="8221569" cy="654047"/>
          </a:xfrm>
        </p:grpSpPr>
        <p:sp>
          <p:nvSpPr>
            <p:cNvPr id="183" name="Shape 183"/>
            <p:cNvSpPr/>
            <p:nvPr/>
          </p:nvSpPr>
          <p:spPr>
            <a:xfrm>
              <a:off x="0" y="30163"/>
              <a:ext cx="8221569" cy="654047"/>
            </a:xfrm>
            <a:prstGeom prst="roundRect">
              <a:avLst>
                <a:gd name="adj" fmla="val 16667"/>
              </a:avLst>
            </a:prstGeom>
            <a:solidFill>
              <a:srgbClr val="C00000"/>
            </a:solidFill>
            <a:ln w="11425" cap="flat" cmpd="sng">
              <a:solidFill>
                <a:schemeClr val="lt1"/>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4" name="Shape 184"/>
            <p:cNvSpPr txBox="1"/>
            <p:nvPr/>
          </p:nvSpPr>
          <p:spPr>
            <a:xfrm>
              <a:off x="31927" y="62090"/>
              <a:ext cx="8157712" cy="590190"/>
            </a:xfrm>
            <a:prstGeom prst="rect">
              <a:avLst/>
            </a:prstGeom>
            <a:noFill/>
            <a:ln>
              <a:noFill/>
            </a:ln>
          </p:spPr>
          <p:txBody>
            <a:bodyPr lIns="133350" tIns="66675" rIns="133350" bIns="66675" anchor="ctr" anchorCtr="0">
              <a:noAutofit/>
            </a:bodyPr>
            <a:lstStyle/>
            <a:p>
              <a:pPr marL="0" marR="0" lvl="0" indent="0" algn="ctr" rtl="0">
                <a:lnSpc>
                  <a:spcPct val="90000"/>
                </a:lnSpc>
                <a:spcBef>
                  <a:spcPts val="0"/>
                </a:spcBef>
                <a:spcAft>
                  <a:spcPts val="0"/>
                </a:spcAft>
                <a:buSzPct val="25000"/>
                <a:buNone/>
              </a:pPr>
              <a:r>
                <a:rPr lang="en-US" sz="3500">
                  <a:solidFill>
                    <a:schemeClr val="lt1"/>
                  </a:solidFill>
                  <a:latin typeface="Georgia"/>
                  <a:ea typeface="Georgia"/>
                  <a:cs typeface="Georgia"/>
                  <a:sym typeface="Georgia"/>
                </a:rPr>
                <a:t>ASME Commercial Products</a:t>
              </a:r>
            </a:p>
          </p:txBody>
        </p:sp>
      </p:grpSp>
      <p:sp>
        <p:nvSpPr>
          <p:cNvPr id="185" name="Shape 185"/>
          <p:cNvSpPr txBox="1">
            <a:spLocks noGrp="1"/>
          </p:cNvSpPr>
          <p:nvPr>
            <p:ph type="body" idx="1"/>
          </p:nvPr>
        </p:nvSpPr>
        <p:spPr>
          <a:xfrm>
            <a:off x="457200" y="1600200"/>
            <a:ext cx="8229600" cy="5029199"/>
          </a:xfrm>
          <a:prstGeom prst="rect">
            <a:avLst/>
          </a:prstGeom>
          <a:noFill/>
          <a:ln>
            <a:noFill/>
          </a:ln>
        </p:spPr>
        <p:txBody>
          <a:bodyPr lIns="91425" tIns="45700" rIns="91425" bIns="45700" anchor="t" anchorCtr="0">
            <a:noAutofit/>
          </a:bodyPr>
          <a:lstStyle/>
          <a:p>
            <a:pPr marL="274320" marR="0" lvl="0" indent="-274320" algn="l" rtl="0">
              <a:lnSpc>
                <a:spcPct val="80000"/>
              </a:lnSpc>
              <a:spcBef>
                <a:spcPts val="0"/>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3"/>
              </a:rPr>
              <a:t>Hi</a:t>
            </a:r>
            <a:r>
              <a:rPr lang="en-US" sz="2137" b="1" i="0" u="none" strike="noStrike" cap="none">
                <a:solidFill>
                  <a:srgbClr val="FF0000"/>
                </a:solidFill>
                <a:latin typeface="Georgia"/>
                <a:ea typeface="Georgia"/>
                <a:cs typeface="Georgia"/>
                <a:sym typeface="Georgia"/>
              </a:rPr>
              <a:t> Capacity Air vents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4"/>
              </a:rPr>
              <a:t>ASME</a:t>
            </a:r>
            <a:r>
              <a:rPr lang="en-US" sz="2137" b="1" i="0" u="none" strike="noStrike" cap="none">
                <a:solidFill>
                  <a:srgbClr val="FF0000"/>
                </a:solidFill>
                <a:latin typeface="Georgia"/>
                <a:ea typeface="Georgia"/>
                <a:cs typeface="Georgia"/>
                <a:sym typeface="Georgia"/>
              </a:rPr>
              <a:t> Air Separators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5"/>
              </a:rPr>
              <a:t>ASME</a:t>
            </a:r>
            <a:r>
              <a:rPr lang="en-US" sz="2137" b="1" i="0" u="none" strike="noStrike" cap="none">
                <a:solidFill>
                  <a:srgbClr val="FF0000"/>
                </a:solidFill>
                <a:latin typeface="Georgia"/>
                <a:ea typeface="Georgia"/>
                <a:cs typeface="Georgia"/>
                <a:sym typeface="Georgia"/>
              </a:rPr>
              <a:t> Domestic Bladder Tanks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6"/>
              </a:rPr>
              <a:t>ASME</a:t>
            </a:r>
            <a:r>
              <a:rPr lang="en-US" sz="2137" b="1" i="0" u="none" strike="noStrike" cap="none">
                <a:solidFill>
                  <a:srgbClr val="FF0000"/>
                </a:solidFill>
                <a:latin typeface="Georgia"/>
                <a:ea typeface="Georgia"/>
                <a:cs typeface="Georgia"/>
                <a:sym typeface="Georgia"/>
              </a:rPr>
              <a:t> Hydronic Heating Bladder Tanks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7"/>
              </a:rPr>
              <a:t>ASME</a:t>
            </a:r>
            <a:r>
              <a:rPr lang="en-US" sz="2137" b="1" i="0" u="none" strike="noStrike" cap="none">
                <a:solidFill>
                  <a:srgbClr val="FF0000"/>
                </a:solidFill>
                <a:latin typeface="Georgia"/>
                <a:ea typeface="Georgia"/>
                <a:cs typeface="Georgia"/>
                <a:sym typeface="Georgia"/>
              </a:rPr>
              <a:t> Domestic Heating Tanks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8"/>
              </a:rPr>
              <a:t>ASME</a:t>
            </a:r>
            <a:r>
              <a:rPr lang="en-US" sz="2137" b="1" i="0" u="none" strike="noStrike" cap="none">
                <a:solidFill>
                  <a:srgbClr val="FF0000"/>
                </a:solidFill>
                <a:latin typeface="Georgia"/>
                <a:ea typeface="Georgia"/>
                <a:cs typeface="Georgia"/>
                <a:sym typeface="Georgia"/>
              </a:rPr>
              <a:t> Chill Water Tanks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rgbClr val="FF0000"/>
                </a:solidFill>
                <a:latin typeface="Georgia"/>
                <a:ea typeface="Georgia"/>
                <a:cs typeface="Georgia"/>
                <a:sym typeface="Georgia"/>
              </a:rPr>
              <a:t>PLAIN</a:t>
            </a:r>
            <a:r>
              <a:rPr lang="en-US" sz="2137" b="1" i="0" u="none" strike="noStrike" cap="none">
                <a:solidFill>
                  <a:srgbClr val="FF0000"/>
                </a:solidFill>
                <a:latin typeface="Georgia"/>
                <a:ea typeface="Georgia"/>
                <a:cs typeface="Georgia"/>
                <a:sym typeface="Georgia"/>
              </a:rPr>
              <a:t> Steel expansion tanks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9"/>
              </a:rPr>
              <a:t>ASME</a:t>
            </a:r>
            <a:r>
              <a:rPr lang="en-US" sz="2137" b="1" i="0" u="none" strike="noStrike" cap="none">
                <a:solidFill>
                  <a:srgbClr val="FF0000"/>
                </a:solidFill>
                <a:latin typeface="Georgia"/>
                <a:ea typeface="Georgia"/>
                <a:cs typeface="Georgia"/>
                <a:sym typeface="Georgia"/>
              </a:rPr>
              <a:t> Flash Tanks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10"/>
              </a:rPr>
              <a:t>ASME</a:t>
            </a:r>
            <a:r>
              <a:rPr lang="en-US" sz="2137" b="1" i="0" u="none" strike="noStrike" cap="none">
                <a:solidFill>
                  <a:srgbClr val="FF0000"/>
                </a:solidFill>
                <a:latin typeface="Georgia"/>
                <a:ea typeface="Georgia"/>
                <a:cs typeface="Georgia"/>
                <a:sym typeface="Georgia"/>
              </a:rPr>
              <a:t> Epoxy Lined Storage Tanks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none" strike="noStrike" cap="none">
                <a:solidFill>
                  <a:srgbClr val="FF0000"/>
                </a:solidFill>
                <a:latin typeface="Georgia"/>
                <a:ea typeface="Georgia"/>
                <a:cs typeface="Georgia"/>
                <a:sym typeface="Georgia"/>
              </a:rPr>
              <a:t>ASME/Non-Code Glasslined Insulated tanks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8"/>
              </a:rPr>
              <a:t>ASME</a:t>
            </a:r>
            <a:r>
              <a:rPr lang="en-US" sz="2137" b="1" i="0" u="none" strike="noStrike" cap="none">
                <a:solidFill>
                  <a:srgbClr val="FF0000"/>
                </a:solidFill>
                <a:latin typeface="Georgia"/>
                <a:ea typeface="Georgia"/>
                <a:cs typeface="Georgia"/>
                <a:sym typeface="Georgia"/>
              </a:rPr>
              <a:t> Chill Water Tanks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11"/>
              </a:rPr>
              <a:t>Cast</a:t>
            </a:r>
            <a:r>
              <a:rPr lang="en-US" sz="2137" b="1" i="0" u="none" strike="noStrike" cap="none">
                <a:solidFill>
                  <a:srgbClr val="FF0000"/>
                </a:solidFill>
                <a:latin typeface="Georgia"/>
                <a:ea typeface="Georgia"/>
                <a:cs typeface="Georgia"/>
                <a:sym typeface="Georgia"/>
              </a:rPr>
              <a:t> iron Triple Duty Valves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12"/>
              </a:rPr>
              <a:t>Cast</a:t>
            </a:r>
            <a:r>
              <a:rPr lang="en-US" sz="2137" b="1" i="0" u="none" strike="noStrike" cap="none">
                <a:solidFill>
                  <a:srgbClr val="FF0000"/>
                </a:solidFill>
                <a:latin typeface="Georgia"/>
                <a:ea typeface="Georgia"/>
                <a:cs typeface="Georgia"/>
                <a:sym typeface="Georgia"/>
              </a:rPr>
              <a:t> iron Suction Diffusers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sng" strike="noStrike" cap="none">
                <a:solidFill>
                  <a:schemeClr val="hlink"/>
                </a:solidFill>
                <a:latin typeface="Georgia"/>
                <a:ea typeface="Georgia"/>
                <a:cs typeface="Georgia"/>
                <a:sym typeface="Georgia"/>
                <a:hlinkClick r:id="rId13"/>
              </a:rPr>
              <a:t>ASME</a:t>
            </a:r>
            <a:r>
              <a:rPr lang="en-US" sz="2137" b="1" i="0" u="none" strike="noStrike" cap="none">
                <a:solidFill>
                  <a:srgbClr val="FF0000"/>
                </a:solidFill>
                <a:latin typeface="Georgia"/>
                <a:ea typeface="Georgia"/>
                <a:cs typeface="Georgia"/>
                <a:sym typeface="Georgia"/>
              </a:rPr>
              <a:t> 200 PSI Booster Bladder Tanks</a:t>
            </a:r>
          </a:p>
          <a:p>
            <a:pPr marL="274320" marR="0" lvl="0" indent="-274320" algn="l" rtl="0">
              <a:lnSpc>
                <a:spcPct val="80000"/>
              </a:lnSpc>
              <a:spcBef>
                <a:spcPts val="427"/>
              </a:spcBef>
              <a:spcAft>
                <a:spcPts val="0"/>
              </a:spcAft>
              <a:buClr>
                <a:schemeClr val="accent1"/>
              </a:buClr>
              <a:buSzPct val="86497"/>
              <a:buFont typeface="Noto Sans Symbols"/>
              <a:buChar char="●"/>
            </a:pPr>
            <a:r>
              <a:rPr lang="en-US" sz="2137" b="1" i="0" u="none" strike="noStrike" cap="none">
                <a:solidFill>
                  <a:srgbClr val="FF0000"/>
                </a:solidFill>
                <a:latin typeface="Georgia"/>
                <a:ea typeface="Georgia"/>
                <a:cs typeface="Georgia"/>
                <a:sym typeface="Georgia"/>
              </a:rPr>
              <a:t>Custom Tanks</a:t>
            </a:r>
          </a:p>
          <a:p>
            <a:pPr marL="274320" marR="0" lvl="0" indent="-274320" algn="l" rtl="0">
              <a:lnSpc>
                <a:spcPct val="80000"/>
              </a:lnSpc>
              <a:spcBef>
                <a:spcPts val="256"/>
              </a:spcBef>
              <a:buClr>
                <a:schemeClr val="accent1"/>
              </a:buClr>
              <a:buSzPct val="83823"/>
              <a:buFont typeface="Noto Sans Symbols"/>
              <a:buNone/>
            </a:pPr>
            <a:endParaRPr sz="1282" b="0" i="0" u="none" strike="noStrike" cap="none">
              <a:solidFill>
                <a:schemeClr val="dk1"/>
              </a:solidFill>
              <a:latin typeface="Georgia"/>
              <a:ea typeface="Georgia"/>
              <a:cs typeface="Georgia"/>
              <a:sym typeface="Georgia"/>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57200" y="228598"/>
            <a:ext cx="8229600" cy="740105"/>
          </a:xfrm>
          <a:prstGeom prst="rect">
            <a:avLst/>
          </a:prstGeom>
          <a:solidFill>
            <a:srgbClr val="FF0000"/>
          </a:solidFill>
          <a:ln w="9525" cap="flat" cmpd="sng">
            <a:solidFill>
              <a:srgbClr val="002060"/>
            </a:solidFill>
            <a:prstDash val="solid"/>
            <a:round/>
            <a:headEnd type="none" w="med" len="med"/>
            <a:tailEnd type="none" w="med" len="med"/>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Commercial Products</a:t>
            </a:r>
          </a:p>
        </p:txBody>
      </p:sp>
      <p:pic>
        <p:nvPicPr>
          <p:cNvPr id="192" name="Shape 192" descr="C:\Documents and Settings\tony\Desktop\2007 Elbi catalog Content\Marketing Pictures\ASME BOOSTER TANKS 200 psi.jpg"/>
          <p:cNvPicPr preferRelativeResize="0">
            <a:picLocks noGrp="1"/>
          </p:cNvPicPr>
          <p:nvPr>
            <p:ph type="body" idx="1"/>
          </p:nvPr>
        </p:nvPicPr>
        <p:blipFill rotWithShape="1">
          <a:blip r:embed="rId3">
            <a:alphaModFix/>
          </a:blip>
          <a:srcRect/>
          <a:stretch/>
        </p:blipFill>
        <p:spPr>
          <a:xfrm>
            <a:off x="6172200" y="4151530"/>
            <a:ext cx="2421801" cy="2173069"/>
          </a:xfrm>
          <a:prstGeom prst="rect">
            <a:avLst/>
          </a:prstGeom>
          <a:noFill/>
          <a:ln>
            <a:noFill/>
          </a:ln>
        </p:spPr>
      </p:pic>
      <p:sp>
        <p:nvSpPr>
          <p:cNvPr id="193" name="Shape 193"/>
          <p:cNvSpPr txBox="1"/>
          <p:nvPr/>
        </p:nvSpPr>
        <p:spPr>
          <a:xfrm>
            <a:off x="6324600" y="3505200"/>
            <a:ext cx="259080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a:solidFill>
                  <a:schemeClr val="dk1"/>
                </a:solidFill>
                <a:latin typeface="Georgia"/>
                <a:ea typeface="Georgia"/>
                <a:cs typeface="Georgia"/>
                <a:sym typeface="Georgia"/>
              </a:rPr>
              <a:t>STOCK 200 PSI Booster Tanks</a:t>
            </a:r>
          </a:p>
        </p:txBody>
      </p:sp>
      <p:pic>
        <p:nvPicPr>
          <p:cNvPr id="194" name="Shape 194" descr="ok 13.jpg"/>
          <p:cNvPicPr preferRelativeResize="0"/>
          <p:nvPr/>
        </p:nvPicPr>
        <p:blipFill rotWithShape="1">
          <a:blip r:embed="rId4">
            <a:alphaModFix/>
          </a:blip>
          <a:srcRect/>
          <a:stretch/>
        </p:blipFill>
        <p:spPr>
          <a:xfrm>
            <a:off x="457200" y="1447800"/>
            <a:ext cx="2666999" cy="1904999"/>
          </a:xfrm>
          <a:prstGeom prst="rect">
            <a:avLst/>
          </a:prstGeom>
          <a:noFill/>
          <a:ln>
            <a:noFill/>
          </a:ln>
        </p:spPr>
      </p:pic>
      <p:pic>
        <p:nvPicPr>
          <p:cNvPr id="195" name="Shape 195" descr="Gray ASME Bladder Tank Photo.jpg"/>
          <p:cNvPicPr preferRelativeResize="0"/>
          <p:nvPr/>
        </p:nvPicPr>
        <p:blipFill rotWithShape="1">
          <a:blip r:embed="rId5">
            <a:alphaModFix/>
          </a:blip>
          <a:srcRect/>
          <a:stretch/>
        </p:blipFill>
        <p:spPr>
          <a:xfrm>
            <a:off x="304800" y="3657600"/>
            <a:ext cx="3276600" cy="2590800"/>
          </a:xfrm>
          <a:prstGeom prst="rect">
            <a:avLst/>
          </a:prstGeom>
          <a:noFill/>
          <a:ln>
            <a:noFill/>
          </a:ln>
        </p:spPr>
      </p:pic>
      <p:pic>
        <p:nvPicPr>
          <p:cNvPr id="196" name="Shape 196" descr="PARTICOLARI.jpg"/>
          <p:cNvPicPr preferRelativeResize="0"/>
          <p:nvPr/>
        </p:nvPicPr>
        <p:blipFill rotWithShape="1">
          <a:blip r:embed="rId6">
            <a:alphaModFix/>
          </a:blip>
          <a:srcRect/>
          <a:stretch/>
        </p:blipFill>
        <p:spPr>
          <a:xfrm>
            <a:off x="3429000" y="1524000"/>
            <a:ext cx="1676399" cy="1752600"/>
          </a:xfrm>
          <a:prstGeom prst="rect">
            <a:avLst/>
          </a:prstGeom>
          <a:noFill/>
          <a:ln>
            <a:noFill/>
          </a:ln>
        </p:spPr>
      </p:pic>
      <p:pic>
        <p:nvPicPr>
          <p:cNvPr id="197" name="Shape 197" descr="DRITTA.jpg"/>
          <p:cNvPicPr preferRelativeResize="0"/>
          <p:nvPr/>
        </p:nvPicPr>
        <p:blipFill rotWithShape="1">
          <a:blip r:embed="rId7">
            <a:alphaModFix/>
          </a:blip>
          <a:srcRect/>
          <a:stretch/>
        </p:blipFill>
        <p:spPr>
          <a:xfrm>
            <a:off x="5486400" y="1447800"/>
            <a:ext cx="2895600" cy="2057400"/>
          </a:xfrm>
          <a:prstGeom prst="rect">
            <a:avLst/>
          </a:prstGeom>
          <a:noFill/>
          <a:ln>
            <a:noFill/>
          </a:ln>
        </p:spPr>
      </p:pic>
      <p:pic>
        <p:nvPicPr>
          <p:cNvPr id="198" name="Shape 198" descr="75 cast iron air vent.jpg"/>
          <p:cNvPicPr preferRelativeResize="0"/>
          <p:nvPr/>
        </p:nvPicPr>
        <p:blipFill rotWithShape="1">
          <a:blip r:embed="rId8">
            <a:alphaModFix/>
          </a:blip>
          <a:srcRect/>
          <a:stretch/>
        </p:blipFill>
        <p:spPr>
          <a:xfrm>
            <a:off x="3810000" y="4038600"/>
            <a:ext cx="2209799" cy="1752600"/>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457200" y="228598"/>
            <a:ext cx="8229600" cy="740100"/>
          </a:xfrm>
          <a:prstGeom prst="rect">
            <a:avLst/>
          </a:prstGeom>
          <a:solidFill>
            <a:srgbClr val="FF0000"/>
          </a:solidFill>
          <a:ln w="9525" cap="flat" cmpd="sng">
            <a:solidFill>
              <a:srgbClr val="002060"/>
            </a:solidFill>
            <a:prstDash val="solid"/>
            <a:round/>
            <a:headEnd type="none" w="med" len="med"/>
            <a:tailEnd type="none" w="med" len="med"/>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a:t>ELBI of America NE Warehouse</a:t>
            </a:r>
          </a:p>
        </p:txBody>
      </p:sp>
      <p:pic>
        <p:nvPicPr>
          <p:cNvPr id="205" name="Shape 205"/>
          <p:cNvPicPr preferRelativeResize="0"/>
          <p:nvPr/>
        </p:nvPicPr>
        <p:blipFill>
          <a:blip r:embed="rId3">
            <a:alphaModFix/>
          </a:blip>
          <a:stretch>
            <a:fillRect/>
          </a:stretch>
        </p:blipFill>
        <p:spPr>
          <a:xfrm>
            <a:off x="1779750" y="1270025"/>
            <a:ext cx="5584498" cy="5079975"/>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152400"/>
            <a:ext cx="8229600" cy="838199"/>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4800" b="0" i="0" u="none" strike="noStrike" cap="none">
                <a:solidFill>
                  <a:srgbClr val="7A9798"/>
                </a:solidFill>
                <a:latin typeface="Georgia"/>
                <a:ea typeface="Georgia"/>
                <a:cs typeface="Georgia"/>
                <a:sym typeface="Georgia"/>
              </a:rPr>
              <a:t>Bladder Production</a:t>
            </a:r>
          </a:p>
        </p:txBody>
      </p:sp>
      <p:pic>
        <p:nvPicPr>
          <p:cNvPr id="212" name="Shape 212" descr="Picture 318.jpg"/>
          <p:cNvPicPr preferRelativeResize="0">
            <a:picLocks noGrp="1"/>
          </p:cNvPicPr>
          <p:nvPr>
            <p:ph type="body" idx="1"/>
          </p:nvPr>
        </p:nvPicPr>
        <p:blipFill rotWithShape="1">
          <a:blip r:embed="rId3">
            <a:alphaModFix/>
          </a:blip>
          <a:srcRect/>
          <a:stretch/>
        </p:blipFill>
        <p:spPr>
          <a:xfrm>
            <a:off x="533400" y="1447799"/>
            <a:ext cx="3657600" cy="2133601"/>
          </a:xfrm>
          <a:prstGeom prst="rect">
            <a:avLst/>
          </a:prstGeom>
          <a:noFill/>
          <a:ln w="88900" cap="sq" cmpd="thickThin">
            <a:solidFill>
              <a:srgbClr val="000000"/>
            </a:solidFill>
            <a:prstDash val="solid"/>
            <a:miter/>
            <a:headEnd type="none" w="med" len="med"/>
            <a:tailEnd type="none" w="med" len="med"/>
          </a:ln>
        </p:spPr>
      </p:pic>
      <p:pic>
        <p:nvPicPr>
          <p:cNvPr id="213" name="Shape 213" descr="Picture 316.jpg"/>
          <p:cNvPicPr preferRelativeResize="0"/>
          <p:nvPr/>
        </p:nvPicPr>
        <p:blipFill rotWithShape="1">
          <a:blip r:embed="rId4">
            <a:alphaModFix/>
          </a:blip>
          <a:srcRect/>
          <a:stretch/>
        </p:blipFill>
        <p:spPr>
          <a:xfrm>
            <a:off x="533400" y="3886200"/>
            <a:ext cx="3657600" cy="2438399"/>
          </a:xfrm>
          <a:prstGeom prst="rect">
            <a:avLst/>
          </a:prstGeom>
          <a:noFill/>
          <a:ln w="88900" cap="sq" cmpd="thickThin">
            <a:solidFill>
              <a:srgbClr val="000000"/>
            </a:solidFill>
            <a:prstDash val="solid"/>
            <a:miter/>
            <a:headEnd type="none" w="med" len="med"/>
            <a:tailEnd type="none" w="med" len="med"/>
          </a:ln>
        </p:spPr>
      </p:pic>
      <p:pic>
        <p:nvPicPr>
          <p:cNvPr id="214" name="Shape 214" descr="Picture 317.jpg"/>
          <p:cNvPicPr preferRelativeResize="0"/>
          <p:nvPr/>
        </p:nvPicPr>
        <p:blipFill rotWithShape="1">
          <a:blip r:embed="rId5">
            <a:alphaModFix/>
          </a:blip>
          <a:srcRect/>
          <a:stretch/>
        </p:blipFill>
        <p:spPr>
          <a:xfrm>
            <a:off x="4953000" y="1447800"/>
            <a:ext cx="3581399" cy="2133599"/>
          </a:xfrm>
          <a:prstGeom prst="rect">
            <a:avLst/>
          </a:prstGeom>
          <a:noFill/>
          <a:ln w="88900" cap="sq" cmpd="thickThin">
            <a:solidFill>
              <a:srgbClr val="000000"/>
            </a:solidFill>
            <a:prstDash val="solid"/>
            <a:miter/>
            <a:headEnd type="none" w="med" len="med"/>
            <a:tailEnd type="none" w="med" len="med"/>
          </a:ln>
        </p:spPr>
      </p:pic>
      <p:pic>
        <p:nvPicPr>
          <p:cNvPr id="215" name="Shape 215" descr="Picture 322.jpg"/>
          <p:cNvPicPr preferRelativeResize="0"/>
          <p:nvPr/>
        </p:nvPicPr>
        <p:blipFill rotWithShape="1">
          <a:blip r:embed="rId6">
            <a:alphaModFix/>
          </a:blip>
          <a:srcRect/>
          <a:stretch/>
        </p:blipFill>
        <p:spPr>
          <a:xfrm>
            <a:off x="4953000" y="3886200"/>
            <a:ext cx="3581399" cy="2438399"/>
          </a:xfrm>
          <a:prstGeom prst="rect">
            <a:avLst/>
          </a:prstGeom>
          <a:noFill/>
          <a:ln w="88900" cap="sq" cmpd="thickThin">
            <a:solidFill>
              <a:srgbClr val="000000"/>
            </a:solidFill>
            <a:prstDash val="solid"/>
            <a:miter/>
            <a:headEnd type="none" w="med" len="med"/>
            <a:tailEnd type="none" w="med" len="med"/>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457200" y="-152400"/>
            <a:ext cx="8229600" cy="1143000"/>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Full Volume Bladder Extrusion</a:t>
            </a:r>
          </a:p>
        </p:txBody>
      </p:sp>
      <p:pic>
        <p:nvPicPr>
          <p:cNvPr id="222" name="Shape 222" descr="Picture 328.jpg"/>
          <p:cNvPicPr preferRelativeResize="0">
            <a:picLocks noGrp="1"/>
          </p:cNvPicPr>
          <p:nvPr>
            <p:ph type="body" idx="1"/>
          </p:nvPr>
        </p:nvPicPr>
        <p:blipFill rotWithShape="1">
          <a:blip r:embed="rId3">
            <a:alphaModFix/>
          </a:blip>
          <a:srcRect/>
          <a:stretch/>
        </p:blipFill>
        <p:spPr>
          <a:xfrm>
            <a:off x="1676400" y="1828800"/>
            <a:ext cx="5943599" cy="4114799"/>
          </a:xfrm>
          <a:prstGeom prst="rect">
            <a:avLst/>
          </a:prstGeom>
          <a:noFill/>
          <a:ln w="88900" cap="sq" cmpd="thickThin">
            <a:solidFill>
              <a:srgbClr val="000000"/>
            </a:solidFill>
            <a:prstDash val="solid"/>
            <a:miter/>
            <a:headEnd type="none" w="med" len="med"/>
            <a:tailEnd type="none" w="med" len="med"/>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57200" y="228600"/>
            <a:ext cx="8229600" cy="762000"/>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ASME Bladder Tank Cut-out</a:t>
            </a:r>
          </a:p>
        </p:txBody>
      </p:sp>
      <p:pic>
        <p:nvPicPr>
          <p:cNvPr id="229" name="Shape 229"/>
          <p:cNvPicPr preferRelativeResize="0">
            <a:picLocks noGrp="1"/>
          </p:cNvPicPr>
          <p:nvPr>
            <p:ph type="body" idx="1"/>
          </p:nvPr>
        </p:nvPicPr>
        <p:blipFill rotWithShape="1">
          <a:blip r:embed="rId3">
            <a:alphaModFix/>
          </a:blip>
          <a:srcRect/>
          <a:stretch/>
        </p:blipFill>
        <p:spPr>
          <a:xfrm>
            <a:off x="1087169" y="1618508"/>
            <a:ext cx="6933149" cy="4389332"/>
          </a:xfrm>
          <a:prstGeom prst="rect">
            <a:avLst/>
          </a:prstGeom>
          <a:noFill/>
          <a:ln w="88900" cap="sq" cmpd="thickThin">
            <a:solidFill>
              <a:srgbClr val="000000"/>
            </a:solidFill>
            <a:prstDash val="solid"/>
            <a:miter/>
            <a:headEnd type="none" w="med" len="med"/>
            <a:tailEnd type="none" w="med" len="me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571497" y="-152400"/>
            <a:ext cx="8229600" cy="1143000"/>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Elbi SpA Italy-Corporate</a:t>
            </a:r>
          </a:p>
        </p:txBody>
      </p:sp>
      <p:pic>
        <p:nvPicPr>
          <p:cNvPr id="75" name="Shape 75" descr="Elbi SpA.jpg"/>
          <p:cNvPicPr preferRelativeResize="0">
            <a:picLocks noGrp="1"/>
          </p:cNvPicPr>
          <p:nvPr>
            <p:ph type="body" idx="1"/>
          </p:nvPr>
        </p:nvPicPr>
        <p:blipFill rotWithShape="1">
          <a:blip r:embed="rId3">
            <a:alphaModFix/>
          </a:blip>
          <a:srcRect/>
          <a:stretch/>
        </p:blipFill>
        <p:spPr>
          <a:xfrm>
            <a:off x="819944" y="1752600"/>
            <a:ext cx="7467600" cy="3962399"/>
          </a:xfrm>
          <a:prstGeom prst="rect">
            <a:avLst/>
          </a:prstGeom>
          <a:noFill/>
          <a:ln w="88900" cap="sq" cmpd="thickThin">
            <a:solidFill>
              <a:srgbClr val="000000"/>
            </a:solidFill>
            <a:prstDash val="solid"/>
            <a:miter/>
            <a:headEnd type="none" w="med" len="med"/>
            <a:tailEnd type="none" w="med" len="med"/>
          </a:ln>
        </p:spPr>
      </p:pic>
      <p:sp>
        <p:nvSpPr>
          <p:cNvPr id="76" name="Shape 76"/>
          <p:cNvSpPr txBox="1"/>
          <p:nvPr/>
        </p:nvSpPr>
        <p:spPr>
          <a:xfrm flipH="1">
            <a:off x="2438398" y="5879067"/>
            <a:ext cx="4495798"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dk1"/>
                </a:solidFill>
                <a:latin typeface="Georgia"/>
                <a:ea typeface="Georgia"/>
                <a:cs typeface="Georgia"/>
                <a:sym typeface="Georgia"/>
              </a:rPr>
              <a:t>Located in Limena Italy SW of Venice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57200" y="-228600"/>
            <a:ext cx="8229600" cy="1143000"/>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Burning Table</a:t>
            </a:r>
          </a:p>
        </p:txBody>
      </p:sp>
      <p:pic>
        <p:nvPicPr>
          <p:cNvPr id="236" name="Shape 236" descr="Tank.JPG"/>
          <p:cNvPicPr preferRelativeResize="0">
            <a:picLocks noGrp="1"/>
          </p:cNvPicPr>
          <p:nvPr>
            <p:ph type="body" idx="1"/>
          </p:nvPr>
        </p:nvPicPr>
        <p:blipFill rotWithShape="1">
          <a:blip r:embed="rId3">
            <a:alphaModFix/>
          </a:blip>
          <a:srcRect/>
          <a:stretch/>
        </p:blipFill>
        <p:spPr>
          <a:xfrm>
            <a:off x="1524000" y="1828800"/>
            <a:ext cx="6093308" cy="4267199"/>
          </a:xfrm>
          <a:prstGeom prst="rect">
            <a:avLst/>
          </a:prstGeom>
          <a:noFill/>
          <a:ln w="228600" cap="sq" cmpd="thickThin">
            <a:solidFill>
              <a:srgbClr val="000000"/>
            </a:solidFill>
            <a:prstDash val="solid"/>
            <a:miter/>
            <a:headEnd type="none" w="med" len="med"/>
            <a:tailEnd type="none" w="med" len="me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301752" y="228600"/>
            <a:ext cx="8534399" cy="758951"/>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Burning Holes</a:t>
            </a:r>
          </a:p>
        </p:txBody>
      </p:sp>
      <p:pic>
        <p:nvPicPr>
          <p:cNvPr id="243" name="Shape 243"/>
          <p:cNvPicPr preferRelativeResize="0">
            <a:picLocks noGrp="1"/>
          </p:cNvPicPr>
          <p:nvPr>
            <p:ph type="body" idx="1"/>
          </p:nvPr>
        </p:nvPicPr>
        <p:blipFill rotWithShape="1">
          <a:blip r:embed="rId3">
            <a:alphaModFix/>
          </a:blip>
          <a:srcRect/>
          <a:stretch/>
        </p:blipFill>
        <p:spPr>
          <a:xfrm>
            <a:off x="2743200" y="1981200"/>
            <a:ext cx="3962399" cy="3124199"/>
          </a:xfrm>
          <a:prstGeom prst="rect">
            <a:avLst/>
          </a:prstGeom>
          <a:noFill/>
          <a:ln w="88900" cap="sq" cmpd="thickThin">
            <a:solidFill>
              <a:srgbClr val="000000"/>
            </a:solidFill>
            <a:prstDash val="solid"/>
            <a:miter/>
            <a:headEnd type="none" w="med" len="med"/>
            <a:tailEnd type="none" w="med" len="me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533400" y="228600"/>
            <a:ext cx="8229600" cy="762000"/>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Sub-Arc Welder</a:t>
            </a:r>
          </a:p>
        </p:txBody>
      </p:sp>
      <p:pic>
        <p:nvPicPr>
          <p:cNvPr id="250" name="Shape 250" descr="Tank 5.JPG"/>
          <p:cNvPicPr preferRelativeResize="0">
            <a:picLocks noGrp="1"/>
          </p:cNvPicPr>
          <p:nvPr>
            <p:ph type="body" idx="1"/>
          </p:nvPr>
        </p:nvPicPr>
        <p:blipFill rotWithShape="1">
          <a:blip r:embed="rId3">
            <a:alphaModFix/>
          </a:blip>
          <a:srcRect/>
          <a:stretch/>
        </p:blipFill>
        <p:spPr>
          <a:xfrm>
            <a:off x="1447800" y="1828800"/>
            <a:ext cx="6093308" cy="4267199"/>
          </a:xfrm>
          <a:prstGeom prst="rect">
            <a:avLst/>
          </a:prstGeom>
          <a:noFill/>
          <a:ln w="88900" cap="sq" cmpd="thickThin">
            <a:solidFill>
              <a:srgbClr val="000000"/>
            </a:solidFill>
            <a:prstDash val="solid"/>
            <a:miter/>
            <a:headEnd type="none" w="med" len="med"/>
            <a:tailEnd type="none" w="med" len="me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457200" y="304800"/>
            <a:ext cx="8229600" cy="609599"/>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Texas Air Product CW Tank</a:t>
            </a:r>
          </a:p>
        </p:txBody>
      </p:sp>
      <p:pic>
        <p:nvPicPr>
          <p:cNvPr id="257" name="Shape 257" descr="Tank 4.JPG"/>
          <p:cNvPicPr preferRelativeResize="0">
            <a:picLocks noGrp="1"/>
          </p:cNvPicPr>
          <p:nvPr>
            <p:ph type="body" idx="1"/>
          </p:nvPr>
        </p:nvPicPr>
        <p:blipFill rotWithShape="1">
          <a:blip r:embed="rId3">
            <a:alphaModFix/>
          </a:blip>
          <a:srcRect/>
          <a:stretch/>
        </p:blipFill>
        <p:spPr>
          <a:xfrm rot="-5400000">
            <a:off x="2285997" y="1295396"/>
            <a:ext cx="4343405" cy="5257802"/>
          </a:xfrm>
          <a:prstGeom prst="rect">
            <a:avLst/>
          </a:prstGeom>
          <a:noFill/>
          <a:ln w="88900" cap="sq" cmpd="thickThin">
            <a:solidFill>
              <a:srgbClr val="000000"/>
            </a:solidFill>
            <a:prstDash val="solid"/>
            <a:miter/>
            <a:headEnd type="none" w="med" len="med"/>
            <a:tailEnd type="none" w="med" len="me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533400" y="0"/>
            <a:ext cx="8229600" cy="1143000"/>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TAP Internal Baffle</a:t>
            </a:r>
          </a:p>
        </p:txBody>
      </p:sp>
      <p:pic>
        <p:nvPicPr>
          <p:cNvPr id="264" name="Shape 264" descr="Tank 4 (2).JPG"/>
          <p:cNvPicPr preferRelativeResize="0">
            <a:picLocks noGrp="1"/>
          </p:cNvPicPr>
          <p:nvPr>
            <p:ph type="body" idx="1"/>
          </p:nvPr>
        </p:nvPicPr>
        <p:blipFill rotWithShape="1">
          <a:blip r:embed="rId3">
            <a:alphaModFix/>
          </a:blip>
          <a:srcRect/>
          <a:stretch/>
        </p:blipFill>
        <p:spPr>
          <a:xfrm rot="-5400000">
            <a:off x="2753121" y="1895077"/>
            <a:ext cx="3886200" cy="4058444"/>
          </a:xfrm>
          <a:prstGeom prst="rect">
            <a:avLst/>
          </a:prstGeom>
          <a:noFill/>
          <a:ln w="228600" cap="sq" cmpd="thickThin">
            <a:solidFill>
              <a:srgbClr val="000000"/>
            </a:solidFill>
            <a:prstDash val="solid"/>
            <a:miter/>
            <a:headEnd type="none" w="med" len="med"/>
            <a:tailEnd type="none" w="med" len="me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533400" y="304800"/>
            <a:ext cx="8229600" cy="685799"/>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Texas Air Product CW Internal Baffle</a:t>
            </a:r>
          </a:p>
        </p:txBody>
      </p:sp>
      <p:pic>
        <p:nvPicPr>
          <p:cNvPr id="271" name="Shape 271" descr="Tank 3.JPG"/>
          <p:cNvPicPr preferRelativeResize="0">
            <a:picLocks noGrp="1"/>
          </p:cNvPicPr>
          <p:nvPr>
            <p:ph type="body" idx="1"/>
          </p:nvPr>
        </p:nvPicPr>
        <p:blipFill rotWithShape="1">
          <a:blip r:embed="rId3">
            <a:alphaModFix/>
          </a:blip>
          <a:srcRect/>
          <a:stretch/>
        </p:blipFill>
        <p:spPr>
          <a:xfrm rot="5400000">
            <a:off x="2458243" y="1485899"/>
            <a:ext cx="4190999" cy="4572000"/>
          </a:xfrm>
          <a:prstGeom prst="rect">
            <a:avLst/>
          </a:prstGeom>
          <a:noFill/>
          <a:ln w="88900" cap="sq" cmpd="thickThin">
            <a:solidFill>
              <a:srgbClr val="000000"/>
            </a:solidFill>
            <a:prstDash val="solid"/>
            <a:miter/>
            <a:headEnd type="none" w="med" len="med"/>
            <a:tailEnd type="none" w="med" len="me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457200" y="304800"/>
            <a:ext cx="8229600" cy="685799"/>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Texas Air Product Chill Water Tank</a:t>
            </a:r>
          </a:p>
        </p:txBody>
      </p:sp>
      <p:pic>
        <p:nvPicPr>
          <p:cNvPr id="278" name="Shape 278" descr="Tank 3 (2).JPG"/>
          <p:cNvPicPr preferRelativeResize="0">
            <a:picLocks noGrp="1"/>
          </p:cNvPicPr>
          <p:nvPr>
            <p:ph type="body" idx="1"/>
          </p:nvPr>
        </p:nvPicPr>
        <p:blipFill rotWithShape="1">
          <a:blip r:embed="rId3">
            <a:alphaModFix/>
          </a:blip>
          <a:srcRect/>
          <a:stretch/>
        </p:blipFill>
        <p:spPr>
          <a:xfrm>
            <a:off x="1507088" y="1676400"/>
            <a:ext cx="6093308" cy="4422773"/>
          </a:xfrm>
          <a:prstGeom prst="rect">
            <a:avLst/>
          </a:prstGeom>
          <a:noFill/>
          <a:ln w="88900" cap="sq" cmpd="thickThin">
            <a:solidFill>
              <a:srgbClr val="000000"/>
            </a:solidFill>
            <a:prstDash val="solid"/>
            <a:miter/>
            <a:headEnd type="none" w="med" len="med"/>
            <a:tailEnd type="none" w="med" len="me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533400" y="304800"/>
            <a:ext cx="8229600" cy="762000"/>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Tank for Water Tanker Truck</a:t>
            </a:r>
          </a:p>
        </p:txBody>
      </p:sp>
      <p:pic>
        <p:nvPicPr>
          <p:cNvPr id="285" name="Shape 285" descr="Tank 6.JPG"/>
          <p:cNvPicPr preferRelativeResize="0">
            <a:picLocks noGrp="1"/>
          </p:cNvPicPr>
          <p:nvPr>
            <p:ph type="body" idx="1"/>
          </p:nvPr>
        </p:nvPicPr>
        <p:blipFill rotWithShape="1">
          <a:blip r:embed="rId3">
            <a:alphaModFix/>
          </a:blip>
          <a:srcRect/>
          <a:stretch/>
        </p:blipFill>
        <p:spPr>
          <a:xfrm>
            <a:off x="1447800" y="1752600"/>
            <a:ext cx="6093308" cy="4572000"/>
          </a:xfrm>
          <a:prstGeom prst="rect">
            <a:avLst/>
          </a:prstGeom>
          <a:noFill/>
          <a:ln w="88900" cap="sq" cmpd="thickThin">
            <a:solidFill>
              <a:srgbClr val="000000"/>
            </a:solidFill>
            <a:prstDash val="solid"/>
            <a:miter/>
            <a:headEnd type="none" w="med" len="med"/>
            <a:tailEnd type="none" w="med" len="me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457200" y="304800"/>
            <a:ext cx="8229600" cy="685799"/>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316 Stainless Steel Vacuum Chamber</a:t>
            </a:r>
          </a:p>
        </p:txBody>
      </p:sp>
      <p:pic>
        <p:nvPicPr>
          <p:cNvPr id="291" name="Shape 291"/>
          <p:cNvPicPr preferRelativeResize="0">
            <a:picLocks noGrp="1"/>
          </p:cNvPicPr>
          <p:nvPr>
            <p:ph type="body" idx="1"/>
          </p:nvPr>
        </p:nvPicPr>
        <p:blipFill rotWithShape="1">
          <a:blip r:embed="rId3">
            <a:alphaModFix/>
          </a:blip>
          <a:srcRect/>
          <a:stretch/>
        </p:blipFill>
        <p:spPr>
          <a:xfrm>
            <a:off x="1627663" y="1618615"/>
            <a:ext cx="5852159" cy="438911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301752" y="228600"/>
            <a:ext cx="8534399" cy="758951"/>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State Hospital California</a:t>
            </a:r>
          </a:p>
        </p:txBody>
      </p:sp>
      <p:pic>
        <p:nvPicPr>
          <p:cNvPr id="297" name="Shape 297"/>
          <p:cNvPicPr preferRelativeResize="0">
            <a:picLocks noGrp="1"/>
          </p:cNvPicPr>
          <p:nvPr>
            <p:ph type="body" idx="1"/>
          </p:nvPr>
        </p:nvPicPr>
        <p:blipFill rotWithShape="1">
          <a:blip r:embed="rId3">
            <a:alphaModFix/>
          </a:blip>
          <a:srcRect/>
          <a:stretch/>
        </p:blipFill>
        <p:spPr>
          <a:xfrm>
            <a:off x="1498623" y="1676399"/>
            <a:ext cx="6110241" cy="4114801"/>
          </a:xfrm>
          <a:prstGeom prst="rect">
            <a:avLst/>
          </a:prstGeom>
          <a:noFill/>
          <a:ln>
            <a:noFill/>
          </a:ln>
        </p:spPr>
      </p:pic>
      <p:sp>
        <p:nvSpPr>
          <p:cNvPr id="298" name="Shape 298"/>
          <p:cNvSpPr txBox="1"/>
          <p:nvPr/>
        </p:nvSpPr>
        <p:spPr>
          <a:xfrm>
            <a:off x="2438400" y="5987533"/>
            <a:ext cx="411480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Georgia"/>
                <a:ea typeface="Georgia"/>
                <a:cs typeface="Georgia"/>
                <a:sym typeface="Georgia"/>
              </a:rPr>
              <a:t>3000 Liter Domestic Bag Tanks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533400" y="381000"/>
            <a:ext cx="8229600" cy="743712"/>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Shell Roller</a:t>
            </a:r>
          </a:p>
        </p:txBody>
      </p:sp>
      <p:pic>
        <p:nvPicPr>
          <p:cNvPr id="83" name="Shape 83" descr="Steel Roll Marketing Photo.JPG"/>
          <p:cNvPicPr preferRelativeResize="0">
            <a:picLocks noGrp="1"/>
          </p:cNvPicPr>
          <p:nvPr>
            <p:ph type="body" idx="1"/>
          </p:nvPr>
        </p:nvPicPr>
        <p:blipFill rotWithShape="1">
          <a:blip r:embed="rId3">
            <a:alphaModFix/>
          </a:blip>
          <a:srcRect/>
          <a:stretch/>
        </p:blipFill>
        <p:spPr>
          <a:xfrm>
            <a:off x="351686" y="1676399"/>
            <a:ext cx="8404116" cy="4422774"/>
          </a:xfrm>
          <a:prstGeom prst="rect">
            <a:avLst/>
          </a:prstGeom>
          <a:noFill/>
          <a:ln w="88900" cap="sq" cmpd="thickThin">
            <a:solidFill>
              <a:srgbClr val="000000"/>
            </a:solidFill>
            <a:prstDash val="solid"/>
            <a:miter/>
            <a:headEnd type="none" w="med" len="med"/>
            <a:tailEnd type="none" w="med" len="me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ctrTitle"/>
          </p:nvPr>
        </p:nvSpPr>
        <p:spPr>
          <a:xfrm>
            <a:off x="311708" y="992766"/>
            <a:ext cx="8520600" cy="27369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Georgia"/>
              <a:buNone/>
            </a:pPr>
            <a:endParaRPr sz="4200" b="0" i="0" u="none" strike="noStrike" cap="none">
              <a:solidFill>
                <a:schemeClr val="accent1"/>
              </a:solidFill>
              <a:latin typeface="Georgia"/>
              <a:ea typeface="Georgia"/>
              <a:cs typeface="Georgia"/>
              <a:sym typeface="Georgia"/>
            </a:endParaRPr>
          </a:p>
        </p:txBody>
      </p:sp>
      <p:grpSp>
        <p:nvGrpSpPr>
          <p:cNvPr id="305" name="Shape 305"/>
          <p:cNvGrpSpPr/>
          <p:nvPr/>
        </p:nvGrpSpPr>
        <p:grpSpPr>
          <a:xfrm>
            <a:off x="2700336" y="3886765"/>
            <a:ext cx="3743325" cy="1751468"/>
            <a:chOff x="1328736" y="565"/>
            <a:chExt cx="3743325" cy="1751468"/>
          </a:xfrm>
        </p:grpSpPr>
        <p:sp>
          <p:nvSpPr>
            <p:cNvPr id="306" name="Shape 306"/>
            <p:cNvSpPr/>
            <p:nvPr/>
          </p:nvSpPr>
          <p:spPr>
            <a:xfrm>
              <a:off x="1328736" y="565"/>
              <a:ext cx="3743325" cy="1751468"/>
            </a:xfrm>
            <a:prstGeom prst="rect">
              <a:avLst/>
            </a:prstGeom>
            <a:solidFill>
              <a:srgbClr val="616986"/>
            </a:solidFill>
            <a:ln>
              <a:noFill/>
            </a:ln>
            <a:effectLst>
              <a:outerShdw blurRad="50799"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307" name="Shape 307"/>
            <p:cNvSpPr txBox="1"/>
            <p:nvPr/>
          </p:nvSpPr>
          <p:spPr>
            <a:xfrm>
              <a:off x="1328736" y="565"/>
              <a:ext cx="3743325" cy="1751468"/>
            </a:xfrm>
            <a:prstGeom prst="rect">
              <a:avLst/>
            </a:prstGeom>
            <a:noFill/>
            <a:ln>
              <a:noFill/>
            </a:ln>
          </p:spPr>
          <p:txBody>
            <a:bodyPr lIns="140950" tIns="140950" rIns="140950" bIns="140950" anchor="ctr" anchorCtr="0">
              <a:noAutofit/>
            </a:bodyPr>
            <a:lstStyle/>
            <a:p>
              <a:pPr marL="0" marR="0" lvl="0" indent="0" algn="ctr" rtl="0">
                <a:lnSpc>
                  <a:spcPct val="90000"/>
                </a:lnSpc>
                <a:spcBef>
                  <a:spcPts val="0"/>
                </a:spcBef>
                <a:spcAft>
                  <a:spcPts val="0"/>
                </a:spcAft>
                <a:buSzPct val="25000"/>
                <a:buNone/>
              </a:pPr>
              <a:r>
                <a:rPr lang="en-US" sz="3700">
                  <a:solidFill>
                    <a:schemeClr val="lt1"/>
                  </a:solidFill>
                  <a:latin typeface="Georgia"/>
                  <a:ea typeface="Georgia"/>
                  <a:cs typeface="Georgia"/>
                  <a:sym typeface="Georgia"/>
                </a:rPr>
                <a:t>A SERVICE DRIVEN COMPANY</a:t>
              </a:r>
            </a:p>
          </p:txBody>
        </p:sp>
      </p:grpSp>
      <p:pic>
        <p:nvPicPr>
          <p:cNvPr id="308" name="Shape 308" descr="ELBI_LOGO.jpg"/>
          <p:cNvPicPr preferRelativeResize="0"/>
          <p:nvPr/>
        </p:nvPicPr>
        <p:blipFill rotWithShape="1">
          <a:blip r:embed="rId3">
            <a:alphaModFix/>
          </a:blip>
          <a:srcRect/>
          <a:stretch/>
        </p:blipFill>
        <p:spPr>
          <a:xfrm>
            <a:off x="2700336" y="2800159"/>
            <a:ext cx="3776662" cy="1009838"/>
          </a:xfrm>
          <a:prstGeom prst="rect">
            <a:avLst/>
          </a:prstGeom>
          <a:noFill/>
          <a:ln>
            <a:noFill/>
          </a:ln>
        </p:spPr>
      </p:pic>
      <p:pic>
        <p:nvPicPr>
          <p:cNvPr id="309" name="Shape 309" descr="http://eoa.elbi.it/resources/eoa.elbi.it/upload/Section_Section_home_Section_Section_eoa_houston.jpg"/>
          <p:cNvPicPr preferRelativeResize="0"/>
          <p:nvPr/>
        </p:nvPicPr>
        <p:blipFill rotWithShape="1">
          <a:blip r:embed="rId4">
            <a:alphaModFix/>
          </a:blip>
          <a:srcRect/>
          <a:stretch/>
        </p:blipFill>
        <p:spPr>
          <a:xfrm>
            <a:off x="1051096" y="609600"/>
            <a:ext cx="7229475" cy="1371599"/>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1219200" y="304800"/>
            <a:ext cx="6934199" cy="685799"/>
          </a:xfrm>
          <a:prstGeom prst="rect">
            <a:avLst/>
          </a:prstGeom>
          <a:solidFill>
            <a:srgbClr val="FF0000"/>
          </a:solidFill>
          <a:ln>
            <a:noFill/>
          </a:ln>
        </p:spPr>
        <p:txBody>
          <a:bodyPr lIns="91425" tIns="45700" rIns="91425" bIns="45700" anchor="b" anchorCtr="0">
            <a:noAutofit/>
          </a:bodyPr>
          <a:lstStyle/>
          <a:p>
            <a:pPr marL="0" marR="0" lvl="0" indent="0" algn="ctr" rtl="0">
              <a:spcBef>
                <a:spcPts val="0"/>
              </a:spcBef>
              <a:buClr>
                <a:srgbClr val="2A363C"/>
              </a:buClr>
              <a:buSzPct val="25000"/>
              <a:buFont typeface="Georgia"/>
              <a:buNone/>
            </a:pPr>
            <a:r>
              <a:rPr lang="en-US" sz="2800" b="1" i="0" u="none" strike="noStrike" cap="none">
                <a:solidFill>
                  <a:srgbClr val="2A363C"/>
                </a:solidFill>
                <a:latin typeface="Georgia"/>
                <a:ea typeface="Georgia"/>
                <a:cs typeface="Georgia"/>
                <a:sym typeface="Georgia"/>
              </a:rPr>
              <a:t>ELBI’S CUSTOMER COMMITMENTS</a:t>
            </a:r>
          </a:p>
        </p:txBody>
      </p:sp>
      <p:sp>
        <p:nvSpPr>
          <p:cNvPr id="316" name="Shape 316"/>
          <p:cNvSpPr txBox="1">
            <a:spLocks noGrp="1"/>
          </p:cNvSpPr>
          <p:nvPr>
            <p:ph type="body" idx="1"/>
          </p:nvPr>
        </p:nvSpPr>
        <p:spPr>
          <a:xfrm>
            <a:off x="1143000" y="1600200"/>
            <a:ext cx="7467600" cy="4525963"/>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85000"/>
              <a:buFont typeface="Noto Sans Symbols"/>
              <a:buChar char="●"/>
            </a:pPr>
            <a:r>
              <a:rPr lang="en-US" sz="2700" b="0" i="0" u="none" strike="noStrike" cap="none">
                <a:solidFill>
                  <a:schemeClr val="dk1"/>
                </a:solidFill>
                <a:latin typeface="Georgia"/>
                <a:ea typeface="Georgia"/>
                <a:cs typeface="Georgia"/>
                <a:sym typeface="Georgia"/>
              </a:rPr>
              <a:t>Elbi’s no hassle rapid response. </a:t>
            </a:r>
          </a:p>
          <a:p>
            <a:pPr marL="274320" marR="0" lvl="0" indent="-274320" algn="l" rtl="0">
              <a:spcBef>
                <a:spcPts val="540"/>
              </a:spcBef>
              <a:spcAft>
                <a:spcPts val="0"/>
              </a:spcAft>
              <a:buClr>
                <a:schemeClr val="accent1"/>
              </a:buClr>
              <a:buSzPct val="85000"/>
              <a:buFont typeface="Noto Sans Symbols"/>
              <a:buChar char="●"/>
            </a:pPr>
            <a:r>
              <a:rPr lang="en-US" sz="2700" b="0" i="0" u="none" strike="noStrike" cap="none">
                <a:solidFill>
                  <a:schemeClr val="dk1"/>
                </a:solidFill>
                <a:latin typeface="Georgia"/>
                <a:ea typeface="Georgia"/>
                <a:cs typeface="Georgia"/>
                <a:sym typeface="Georgia"/>
              </a:rPr>
              <a:t>Live person to answer your request.</a:t>
            </a:r>
          </a:p>
          <a:p>
            <a:pPr marL="274320" marR="0" lvl="0" indent="-274320" algn="l" rtl="0">
              <a:spcBef>
                <a:spcPts val="540"/>
              </a:spcBef>
              <a:spcAft>
                <a:spcPts val="0"/>
              </a:spcAft>
              <a:buClr>
                <a:schemeClr val="accent1"/>
              </a:buClr>
              <a:buSzPct val="85000"/>
              <a:buFont typeface="Noto Sans Symbols"/>
              <a:buChar char="●"/>
            </a:pPr>
            <a:r>
              <a:rPr lang="en-US" sz="2700" b="0" i="0" u="none" strike="noStrike" cap="none">
                <a:solidFill>
                  <a:schemeClr val="dk1"/>
                </a:solidFill>
                <a:latin typeface="Georgia"/>
                <a:ea typeface="Georgia"/>
                <a:cs typeface="Georgia"/>
                <a:sym typeface="Georgia"/>
              </a:rPr>
              <a:t>Most products will ship within 24 hours.</a:t>
            </a:r>
          </a:p>
          <a:p>
            <a:pPr marL="274320" marR="0" lvl="0" indent="-274320" algn="l" rtl="0">
              <a:spcBef>
                <a:spcPts val="540"/>
              </a:spcBef>
              <a:spcAft>
                <a:spcPts val="0"/>
              </a:spcAft>
              <a:buClr>
                <a:schemeClr val="accent1"/>
              </a:buClr>
              <a:buSzPct val="85000"/>
              <a:buFont typeface="Noto Sans Symbols"/>
              <a:buChar char="●"/>
            </a:pPr>
            <a:r>
              <a:rPr lang="en-US" sz="2700" b="0" i="0" u="none" strike="noStrike" cap="none">
                <a:solidFill>
                  <a:schemeClr val="dk1"/>
                </a:solidFill>
                <a:latin typeface="Georgia"/>
                <a:ea typeface="Georgia"/>
                <a:cs typeface="Georgia"/>
                <a:sym typeface="Georgia"/>
              </a:rPr>
              <a:t>Volume allows Elbi to secure the best LTL freight rates for our customers.</a:t>
            </a:r>
          </a:p>
          <a:p>
            <a:pPr marL="274320" marR="0" lvl="0" indent="-274320" algn="l" rtl="0">
              <a:spcBef>
                <a:spcPts val="540"/>
              </a:spcBef>
              <a:spcAft>
                <a:spcPts val="0"/>
              </a:spcAft>
              <a:buClr>
                <a:schemeClr val="accent1"/>
              </a:buClr>
              <a:buSzPct val="85000"/>
              <a:buFont typeface="Noto Sans Symbols"/>
              <a:buChar char="●"/>
            </a:pPr>
            <a:r>
              <a:rPr lang="en-US" sz="2700" b="0" i="0" u="none" strike="noStrike" cap="none">
                <a:solidFill>
                  <a:schemeClr val="dk1"/>
                </a:solidFill>
                <a:latin typeface="Georgia"/>
                <a:ea typeface="Georgia"/>
                <a:cs typeface="Georgia"/>
                <a:sym typeface="Georgia"/>
              </a:rPr>
              <a:t>Shipments are verified by e-mail from Elbi with tracking #.</a:t>
            </a:r>
          </a:p>
          <a:p>
            <a:pPr marL="274320" marR="0" lvl="0" indent="-274320" algn="l" rtl="0">
              <a:spcBef>
                <a:spcPts val="540"/>
              </a:spcBef>
              <a:buClr>
                <a:schemeClr val="accent1"/>
              </a:buClr>
              <a:buSzPct val="85000"/>
              <a:buFont typeface="Noto Sans Symbols"/>
              <a:buNone/>
            </a:pPr>
            <a:endParaRPr sz="2700" b="0" i="0" u="none" strike="noStrike" cap="none">
              <a:solidFill>
                <a:schemeClr val="dk1"/>
              </a:solidFill>
              <a:latin typeface="Georgia"/>
              <a:ea typeface="Georgia"/>
              <a:cs typeface="Georgia"/>
              <a:sym typeface="Georgia"/>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609600" y="-15844"/>
            <a:ext cx="8229600" cy="915153"/>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Raw Steel Coils</a:t>
            </a:r>
          </a:p>
        </p:txBody>
      </p:sp>
      <p:pic>
        <p:nvPicPr>
          <p:cNvPr id="90" name="Shape 90" descr="Steel Coils Photo.JPG"/>
          <p:cNvPicPr preferRelativeResize="0">
            <a:picLocks noGrp="1"/>
          </p:cNvPicPr>
          <p:nvPr>
            <p:ph type="body" idx="1"/>
          </p:nvPr>
        </p:nvPicPr>
        <p:blipFill rotWithShape="1">
          <a:blip r:embed="rId3">
            <a:alphaModFix/>
          </a:blip>
          <a:srcRect/>
          <a:stretch/>
        </p:blipFill>
        <p:spPr>
          <a:xfrm>
            <a:off x="1295400" y="1676400"/>
            <a:ext cx="6583680" cy="4389119"/>
          </a:xfrm>
          <a:prstGeom prst="rect">
            <a:avLst/>
          </a:prstGeom>
          <a:noFill/>
          <a:ln w="88900" cap="sq" cmpd="thickThin">
            <a:solidFill>
              <a:srgbClr val="000000"/>
            </a:solidFill>
            <a:prstDash val="solid"/>
            <a:miter/>
            <a:headEnd type="none" w="med" len="med"/>
            <a:tailEnd type="none" w="med" len="me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01752" y="228600"/>
            <a:ext cx="8534399" cy="758951"/>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Automated Head Welding</a:t>
            </a:r>
          </a:p>
        </p:txBody>
      </p:sp>
      <p:pic>
        <p:nvPicPr>
          <p:cNvPr id="96" name="Shape 96"/>
          <p:cNvPicPr preferRelativeResize="0">
            <a:picLocks noGrp="1"/>
          </p:cNvPicPr>
          <p:nvPr>
            <p:ph type="body" idx="1"/>
          </p:nvPr>
        </p:nvPicPr>
        <p:blipFill rotWithShape="1">
          <a:blip r:embed="rId3">
            <a:alphaModFix/>
          </a:blip>
          <a:srcRect/>
          <a:stretch/>
        </p:blipFill>
        <p:spPr>
          <a:xfrm>
            <a:off x="2590800" y="1600199"/>
            <a:ext cx="3657600" cy="4498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301752" y="228600"/>
            <a:ext cx="8534399" cy="758951"/>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Coupling Welding</a:t>
            </a:r>
          </a:p>
        </p:txBody>
      </p:sp>
      <p:pic>
        <p:nvPicPr>
          <p:cNvPr id="102" name="Shape 102"/>
          <p:cNvPicPr preferRelativeResize="0">
            <a:picLocks noGrp="1"/>
          </p:cNvPicPr>
          <p:nvPr>
            <p:ph type="body" idx="1"/>
          </p:nvPr>
        </p:nvPicPr>
        <p:blipFill rotWithShape="1">
          <a:blip r:embed="rId3">
            <a:alphaModFix/>
          </a:blip>
          <a:srcRect/>
          <a:stretch/>
        </p:blipFill>
        <p:spPr>
          <a:xfrm>
            <a:off x="2743200" y="1752599"/>
            <a:ext cx="3809999" cy="4346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73797" y="22633"/>
            <a:ext cx="8229600" cy="972312"/>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a:solidFill>
                  <a:srgbClr val="7A9798"/>
                </a:solidFill>
                <a:latin typeface="Georgia"/>
                <a:ea typeface="Georgia"/>
                <a:cs typeface="Georgia"/>
                <a:sym typeface="Georgia"/>
              </a:rPr>
              <a:t>Product Diversity</a:t>
            </a:r>
          </a:p>
        </p:txBody>
      </p:sp>
      <p:pic>
        <p:nvPicPr>
          <p:cNvPr id="108" name="Shape 108"/>
          <p:cNvPicPr preferRelativeResize="0">
            <a:picLocks noGrp="1"/>
          </p:cNvPicPr>
          <p:nvPr>
            <p:ph type="body" idx="1"/>
          </p:nvPr>
        </p:nvPicPr>
        <p:blipFill rotWithShape="1">
          <a:blip r:embed="rId3">
            <a:alphaModFix/>
          </a:blip>
          <a:srcRect/>
          <a:stretch/>
        </p:blipFill>
        <p:spPr>
          <a:xfrm>
            <a:off x="3352798" y="1485829"/>
            <a:ext cx="2669263" cy="2001509"/>
          </a:xfrm>
          <a:prstGeom prst="rect">
            <a:avLst/>
          </a:prstGeom>
          <a:noFill/>
          <a:ln>
            <a:noFill/>
          </a:ln>
        </p:spPr>
      </p:pic>
      <p:pic>
        <p:nvPicPr>
          <p:cNvPr id="109" name="Shape 109"/>
          <p:cNvPicPr preferRelativeResize="0"/>
          <p:nvPr/>
        </p:nvPicPr>
        <p:blipFill rotWithShape="1">
          <a:blip r:embed="rId4">
            <a:alphaModFix/>
          </a:blip>
          <a:srcRect/>
          <a:stretch/>
        </p:blipFill>
        <p:spPr>
          <a:xfrm>
            <a:off x="444072" y="1488496"/>
            <a:ext cx="2834640" cy="1998842"/>
          </a:xfrm>
          <a:prstGeom prst="rect">
            <a:avLst/>
          </a:prstGeom>
          <a:noFill/>
          <a:ln>
            <a:noFill/>
          </a:ln>
        </p:spPr>
      </p:pic>
      <p:pic>
        <p:nvPicPr>
          <p:cNvPr id="110" name="Shape 110"/>
          <p:cNvPicPr preferRelativeResize="0"/>
          <p:nvPr/>
        </p:nvPicPr>
        <p:blipFill rotWithShape="1">
          <a:blip r:embed="rId5">
            <a:alphaModFix/>
          </a:blip>
          <a:srcRect/>
          <a:stretch/>
        </p:blipFill>
        <p:spPr>
          <a:xfrm>
            <a:off x="6090566" y="1514900"/>
            <a:ext cx="2636218" cy="1972438"/>
          </a:xfrm>
          <a:prstGeom prst="rect">
            <a:avLst/>
          </a:prstGeom>
          <a:noFill/>
          <a:ln>
            <a:noFill/>
          </a:ln>
        </p:spPr>
      </p:pic>
      <p:sp>
        <p:nvSpPr>
          <p:cNvPr id="111" name="Shape 111"/>
          <p:cNvSpPr txBox="1"/>
          <p:nvPr/>
        </p:nvSpPr>
        <p:spPr>
          <a:xfrm>
            <a:off x="423250" y="3487339"/>
            <a:ext cx="2834640" cy="224676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1">
                <a:solidFill>
                  <a:schemeClr val="dk1"/>
                </a:solidFill>
                <a:latin typeface="Georgia"/>
                <a:ea typeface="Georgia"/>
                <a:cs typeface="Georgia"/>
                <a:sym typeface="Georgia"/>
              </a:rPr>
              <a:t>TWENTYFIRST </a:t>
            </a:r>
            <a:r>
              <a:rPr lang="en-US" sz="1400" b="1" i="1">
                <a:solidFill>
                  <a:schemeClr val="dk1"/>
                </a:solidFill>
                <a:latin typeface="Georgia"/>
                <a:ea typeface="Georgia"/>
                <a:cs typeface="Georgia"/>
                <a:sym typeface="Georgia"/>
              </a:rPr>
              <a:t>GARDEN ART</a:t>
            </a:r>
          </a:p>
          <a:p>
            <a:pPr marL="0" marR="0" lvl="0" indent="0" algn="just" rtl="0">
              <a:spcBef>
                <a:spcPts val="0"/>
              </a:spcBef>
              <a:buSzPct val="25000"/>
              <a:buNone/>
            </a:pPr>
            <a:r>
              <a:rPr lang="en-US" sz="1400">
                <a:solidFill>
                  <a:schemeClr val="dk1"/>
                </a:solidFill>
                <a:latin typeface="Georgia"/>
                <a:ea typeface="Georgia"/>
                <a:cs typeface="Georgia"/>
                <a:sym typeface="Georgia"/>
              </a:rPr>
              <a:t>21st Garden Art offers a wide selection of pots for plants and flowers in rotational polyethylene (Terra, Fiore and Nude Collections), and proposes a new collection dedicated to the kennels for dogs and cats characterized by the modern and innovative design (Pet Collection).</a:t>
            </a:r>
          </a:p>
        </p:txBody>
      </p:sp>
      <p:sp>
        <p:nvSpPr>
          <p:cNvPr id="112" name="Shape 112"/>
          <p:cNvSpPr txBox="1"/>
          <p:nvPr/>
        </p:nvSpPr>
        <p:spPr>
          <a:xfrm>
            <a:off x="3352800" y="3487339"/>
            <a:ext cx="2737767"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Georgia"/>
                <a:ea typeface="Georgia"/>
                <a:cs typeface="Georgia"/>
                <a:sym typeface="Georgia"/>
              </a:rPr>
              <a:t>TWENTYFIRST LIVING ART</a:t>
            </a:r>
          </a:p>
          <a:p>
            <a:pPr marL="0" marR="0" lvl="0" indent="0" algn="l" rtl="0">
              <a:spcBef>
                <a:spcPts val="0"/>
              </a:spcBef>
              <a:buNone/>
            </a:pPr>
            <a:endParaRPr sz="1400">
              <a:solidFill>
                <a:schemeClr val="dk1"/>
              </a:solidFill>
              <a:latin typeface="Georgia"/>
              <a:ea typeface="Georgia"/>
              <a:cs typeface="Georgia"/>
              <a:sym typeface="Georgia"/>
            </a:endParaRPr>
          </a:p>
          <a:p>
            <a:pPr marL="0" marR="0" lvl="0" indent="0" algn="l" rtl="0">
              <a:spcBef>
                <a:spcPts val="0"/>
              </a:spcBef>
              <a:buSzPct val="25000"/>
              <a:buNone/>
            </a:pPr>
            <a:r>
              <a:rPr lang="en-US" sz="1400">
                <a:solidFill>
                  <a:schemeClr val="dk1"/>
                </a:solidFill>
                <a:latin typeface="Georgia"/>
                <a:ea typeface="Georgia"/>
                <a:cs typeface="Georgia"/>
                <a:sym typeface="Georgia"/>
              </a:rPr>
              <a:t>21st Living Art represents a set of landing stages that have been discovered and marked on new artistic maps. This collection gives our senses a new dimension of perception.</a:t>
            </a:r>
          </a:p>
          <a:p>
            <a:pPr marL="0" marR="0" lvl="0" indent="0" algn="l" rtl="0">
              <a:spcBef>
                <a:spcPts val="0"/>
              </a:spcBef>
              <a:buSzPct val="25000"/>
              <a:buNone/>
            </a:pPr>
            <a:r>
              <a:rPr lang="en-US" sz="1400">
                <a:solidFill>
                  <a:schemeClr val="dk1"/>
                </a:solidFill>
                <a:latin typeface="Georgia"/>
                <a:ea typeface="Georgia"/>
                <a:cs typeface="Georgia"/>
                <a:sym typeface="Georgia"/>
              </a:rPr>
              <a:t> </a:t>
            </a:r>
          </a:p>
        </p:txBody>
      </p:sp>
      <p:sp>
        <p:nvSpPr>
          <p:cNvPr id="113" name="Shape 113"/>
          <p:cNvSpPr txBox="1"/>
          <p:nvPr/>
        </p:nvSpPr>
        <p:spPr>
          <a:xfrm>
            <a:off x="6022062" y="3487339"/>
            <a:ext cx="2666999" cy="224676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Georgia"/>
                <a:ea typeface="Georgia"/>
                <a:cs typeface="Georgia"/>
                <a:sym typeface="Georgia"/>
              </a:rPr>
              <a:t>ENVIRONMENT</a:t>
            </a:r>
          </a:p>
          <a:p>
            <a:pPr marL="0" marR="0" lvl="0" indent="0" algn="l" rtl="0">
              <a:spcBef>
                <a:spcPts val="0"/>
              </a:spcBef>
              <a:buNone/>
            </a:pPr>
            <a:endParaRPr sz="1400">
              <a:solidFill>
                <a:schemeClr val="dk1"/>
              </a:solidFill>
              <a:latin typeface="Georgia"/>
              <a:ea typeface="Georgia"/>
              <a:cs typeface="Georgia"/>
              <a:sym typeface="Georgia"/>
            </a:endParaRPr>
          </a:p>
          <a:p>
            <a:pPr marL="0" marR="0" lvl="0" indent="0" algn="l" rtl="0">
              <a:spcBef>
                <a:spcPts val="0"/>
              </a:spcBef>
              <a:buSzPct val="25000"/>
              <a:buNone/>
            </a:pPr>
            <a:r>
              <a:rPr lang="en-US" sz="1400">
                <a:solidFill>
                  <a:schemeClr val="dk1"/>
                </a:solidFill>
                <a:latin typeface="Georgia"/>
                <a:ea typeface="Georgia"/>
                <a:cs typeface="Georgia"/>
                <a:sym typeface="Georgia"/>
              </a:rPr>
              <a:t>The Environment Division operates mainly in the field of design, manufacture and marketing of containers and bells for selective collection of waste, and  a wide range of accessories for urban hygiene and decor.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9" name="Shape 119"/>
          <p:cNvGrpSpPr/>
          <p:nvPr/>
        </p:nvGrpSpPr>
        <p:grpSpPr>
          <a:xfrm>
            <a:off x="609594" y="365122"/>
            <a:ext cx="7924808" cy="473076"/>
            <a:chOff x="152394" y="90484"/>
            <a:chExt cx="7924808" cy="473076"/>
          </a:xfrm>
        </p:grpSpPr>
        <p:sp>
          <p:nvSpPr>
            <p:cNvPr id="120" name="Shape 120"/>
            <p:cNvSpPr/>
            <p:nvPr/>
          </p:nvSpPr>
          <p:spPr>
            <a:xfrm>
              <a:off x="152394" y="90484"/>
              <a:ext cx="7924808" cy="473076"/>
            </a:xfrm>
            <a:prstGeom prst="roundRect">
              <a:avLst>
                <a:gd name="adj" fmla="val 16667"/>
              </a:avLst>
            </a:prstGeom>
            <a:solidFill>
              <a:srgbClr val="C00000"/>
            </a:solidFill>
            <a:ln w="11425" cap="flat" cmpd="sng">
              <a:solidFill>
                <a:schemeClr val="lt1"/>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1" name="Shape 121"/>
            <p:cNvSpPr txBox="1"/>
            <p:nvPr/>
          </p:nvSpPr>
          <p:spPr>
            <a:xfrm>
              <a:off x="175489" y="113579"/>
              <a:ext cx="7878619" cy="426888"/>
            </a:xfrm>
            <a:prstGeom prst="rect">
              <a:avLst/>
            </a:prstGeom>
            <a:noFill/>
            <a:ln>
              <a:noFill/>
            </a:ln>
          </p:spPr>
          <p:txBody>
            <a:bodyPr lIns="95250" tIns="47625" rIns="95250" bIns="47625" anchor="ctr" anchorCtr="0">
              <a:noAutofit/>
            </a:bodyPr>
            <a:lstStyle/>
            <a:p>
              <a:pPr marL="0" marR="0" lvl="0" indent="0" algn="ctr" rtl="0">
                <a:lnSpc>
                  <a:spcPct val="90000"/>
                </a:lnSpc>
                <a:spcBef>
                  <a:spcPts val="0"/>
                </a:spcBef>
                <a:spcAft>
                  <a:spcPts val="0"/>
                </a:spcAft>
                <a:buSzPct val="25000"/>
                <a:buNone/>
              </a:pPr>
              <a:r>
                <a:rPr lang="en-US" sz="2500">
                  <a:solidFill>
                    <a:schemeClr val="lt1"/>
                  </a:solidFill>
                  <a:latin typeface="Georgia"/>
                  <a:ea typeface="Georgia"/>
                  <a:cs typeface="Georgia"/>
                  <a:sym typeface="Georgia"/>
                </a:rPr>
                <a:t> Elbi Houston Facility</a:t>
              </a:r>
            </a:p>
          </p:txBody>
        </p:sp>
      </p:grpSp>
      <p:sp>
        <p:nvSpPr>
          <p:cNvPr id="122" name="Shape 122"/>
          <p:cNvSpPr txBox="1"/>
          <p:nvPr/>
        </p:nvSpPr>
        <p:spPr>
          <a:xfrm>
            <a:off x="1653766" y="5943600"/>
            <a:ext cx="5791200"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dk1"/>
                </a:solidFill>
                <a:latin typeface="Georgia"/>
                <a:ea typeface="Georgia"/>
                <a:cs typeface="Georgia"/>
                <a:sym typeface="Georgia"/>
              </a:rPr>
              <a:t>40 thousand square feet warehouse &amp; office</a:t>
            </a:r>
          </a:p>
        </p:txBody>
      </p:sp>
      <p:pic>
        <p:nvPicPr>
          <p:cNvPr id="123" name="Shape 123"/>
          <p:cNvPicPr preferRelativeResize="0"/>
          <p:nvPr/>
        </p:nvPicPr>
        <p:blipFill>
          <a:blip r:embed="rId3">
            <a:alphaModFix/>
          </a:blip>
          <a:stretch>
            <a:fillRect/>
          </a:stretch>
        </p:blipFill>
        <p:spPr>
          <a:xfrm>
            <a:off x="609600" y="1656625"/>
            <a:ext cx="7471374" cy="4208275"/>
          </a:xfrm>
          <a:prstGeom prst="rect">
            <a:avLst/>
          </a:prstGeom>
          <a:noFill/>
          <a:ln>
            <a:noFill/>
          </a:ln>
        </p:spPr>
      </p:pic>
      <p:sp>
        <p:nvSpPr>
          <p:cNvPr id="124" name="Shape 124"/>
          <p:cNvSpPr txBox="1"/>
          <p:nvPr/>
        </p:nvSpPr>
        <p:spPr>
          <a:xfrm>
            <a:off x="2963350" y="780825"/>
            <a:ext cx="3367800" cy="530400"/>
          </a:xfrm>
          <a:prstGeom prst="rect">
            <a:avLst/>
          </a:prstGeom>
          <a:noFill/>
          <a:ln>
            <a:noFill/>
          </a:ln>
        </p:spPr>
        <p:txBody>
          <a:bodyPr lIns="91425" tIns="91425" rIns="91425" bIns="91425" anchor="t" anchorCtr="0">
            <a:noAutofit/>
          </a:bodyPr>
          <a:lstStyle/>
          <a:p>
            <a:pPr lvl="0">
              <a:spcBef>
                <a:spcPts val="0"/>
              </a:spcBef>
              <a:buNone/>
            </a:pPr>
            <a:r>
              <a:rPr lang="en-US" sz="900">
                <a:solidFill>
                  <a:srgbClr val="A2A6AC"/>
                </a:solidFill>
                <a:highlight>
                  <a:srgbClr val="2B2F35"/>
                </a:highlight>
                <a:latin typeface="Open Sans"/>
                <a:ea typeface="Open Sans"/>
                <a:cs typeface="Open Sans"/>
                <a:sym typeface="Open Sans"/>
              </a:rPr>
              <a:t>15882 Diplomatic Plaza Suite 170 Houston, TX 77032</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0" name="Shape 130"/>
          <p:cNvGrpSpPr/>
          <p:nvPr/>
        </p:nvGrpSpPr>
        <p:grpSpPr>
          <a:xfrm>
            <a:off x="609594" y="365122"/>
            <a:ext cx="7924800" cy="473100"/>
            <a:chOff x="152394" y="90484"/>
            <a:chExt cx="7924800" cy="473100"/>
          </a:xfrm>
        </p:grpSpPr>
        <p:sp>
          <p:nvSpPr>
            <p:cNvPr id="131" name="Shape 131"/>
            <p:cNvSpPr/>
            <p:nvPr/>
          </p:nvSpPr>
          <p:spPr>
            <a:xfrm>
              <a:off x="152394" y="90484"/>
              <a:ext cx="7924800" cy="473100"/>
            </a:xfrm>
            <a:prstGeom prst="roundRect">
              <a:avLst>
                <a:gd name="adj" fmla="val 16667"/>
              </a:avLst>
            </a:prstGeom>
            <a:solidFill>
              <a:srgbClr val="C00000"/>
            </a:solidFill>
            <a:ln w="11425" cap="flat" cmpd="sng">
              <a:solidFill>
                <a:schemeClr val="lt1"/>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 name="Shape 132"/>
            <p:cNvSpPr txBox="1"/>
            <p:nvPr/>
          </p:nvSpPr>
          <p:spPr>
            <a:xfrm>
              <a:off x="175489" y="113579"/>
              <a:ext cx="7878600" cy="426900"/>
            </a:xfrm>
            <a:prstGeom prst="rect">
              <a:avLst/>
            </a:prstGeom>
            <a:noFill/>
            <a:ln>
              <a:noFill/>
            </a:ln>
          </p:spPr>
          <p:txBody>
            <a:bodyPr lIns="95250" tIns="47625" rIns="95250" bIns="47625" anchor="ctr" anchorCtr="0">
              <a:noAutofit/>
            </a:bodyPr>
            <a:lstStyle/>
            <a:p>
              <a:pPr marL="0" marR="0" lvl="0" indent="0" algn="ctr" rtl="0">
                <a:lnSpc>
                  <a:spcPct val="90000"/>
                </a:lnSpc>
                <a:spcBef>
                  <a:spcPts val="0"/>
                </a:spcBef>
                <a:spcAft>
                  <a:spcPts val="0"/>
                </a:spcAft>
                <a:buSzPct val="25000"/>
                <a:buNone/>
              </a:pPr>
              <a:r>
                <a:rPr lang="en-US" sz="2500">
                  <a:solidFill>
                    <a:schemeClr val="lt1"/>
                  </a:solidFill>
                  <a:latin typeface="Georgia"/>
                  <a:ea typeface="Georgia"/>
                  <a:cs typeface="Georgia"/>
                  <a:sym typeface="Georgia"/>
                </a:rPr>
                <a:t> Elbi Northeast Facility</a:t>
              </a:r>
            </a:p>
          </p:txBody>
        </p:sp>
      </p:grpSp>
      <p:sp>
        <p:nvSpPr>
          <p:cNvPr id="133" name="Shape 133"/>
          <p:cNvSpPr txBox="1"/>
          <p:nvPr/>
        </p:nvSpPr>
        <p:spPr>
          <a:xfrm>
            <a:off x="1653766" y="5943600"/>
            <a:ext cx="5791200" cy="369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dk1"/>
                </a:solidFill>
                <a:latin typeface="Georgia"/>
                <a:ea typeface="Georgia"/>
                <a:cs typeface="Georgia"/>
                <a:sym typeface="Georgia"/>
              </a:rPr>
              <a:t>20 thousand square feet warehouse &amp; office</a:t>
            </a:r>
          </a:p>
        </p:txBody>
      </p:sp>
      <p:sp>
        <p:nvSpPr>
          <p:cNvPr id="134" name="Shape 134"/>
          <p:cNvSpPr txBox="1"/>
          <p:nvPr/>
        </p:nvSpPr>
        <p:spPr>
          <a:xfrm>
            <a:off x="2982175" y="792200"/>
            <a:ext cx="3367800" cy="530400"/>
          </a:xfrm>
          <a:prstGeom prst="rect">
            <a:avLst/>
          </a:prstGeom>
          <a:noFill/>
          <a:ln>
            <a:noFill/>
          </a:ln>
        </p:spPr>
        <p:txBody>
          <a:bodyPr lIns="91425" tIns="91425" rIns="91425" bIns="91425" anchor="t" anchorCtr="0">
            <a:noAutofit/>
          </a:bodyPr>
          <a:lstStyle/>
          <a:p>
            <a:pPr lvl="0" algn="ctr" rtl="0">
              <a:spcBef>
                <a:spcPts val="0"/>
              </a:spcBef>
              <a:buNone/>
            </a:pPr>
            <a:r>
              <a:rPr lang="en-US" sz="900">
                <a:solidFill>
                  <a:srgbClr val="A2A6AC"/>
                </a:solidFill>
                <a:highlight>
                  <a:srgbClr val="2B2F35"/>
                </a:highlight>
                <a:latin typeface="Open Sans"/>
                <a:ea typeface="Open Sans"/>
                <a:cs typeface="Open Sans"/>
                <a:sym typeface="Open Sans"/>
              </a:rPr>
              <a:t>41 Robinson Street, Pottstown PA 19464</a:t>
            </a:r>
          </a:p>
        </p:txBody>
      </p:sp>
      <p:pic>
        <p:nvPicPr>
          <p:cNvPr id="135" name="Shape 135"/>
          <p:cNvPicPr preferRelativeResize="0"/>
          <p:nvPr/>
        </p:nvPicPr>
        <p:blipFill>
          <a:blip r:embed="rId3">
            <a:alphaModFix/>
          </a:blip>
          <a:stretch>
            <a:fillRect/>
          </a:stretch>
        </p:blipFill>
        <p:spPr>
          <a:xfrm>
            <a:off x="1293325" y="1475000"/>
            <a:ext cx="6557349" cy="4316200"/>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433</Words>
  <Application>Microsoft Office PowerPoint</Application>
  <PresentationFormat>On-screen Show (4:3)</PresentationFormat>
  <Paragraphs>108</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Noto Sans Symbols</vt:lpstr>
      <vt:lpstr>Calibri</vt:lpstr>
      <vt:lpstr>Arial</vt:lpstr>
      <vt:lpstr>Open Sans</vt:lpstr>
      <vt:lpstr>Georgia</vt:lpstr>
      <vt:lpstr>simple-dark-2</vt:lpstr>
      <vt:lpstr>PowerPoint Presentation</vt:lpstr>
      <vt:lpstr>Elbi SpA Italy-Corporate</vt:lpstr>
      <vt:lpstr>Shell Roller</vt:lpstr>
      <vt:lpstr>Raw Steel Coils</vt:lpstr>
      <vt:lpstr>Automated Head Welding</vt:lpstr>
      <vt:lpstr>Coupling Welding</vt:lpstr>
      <vt:lpstr>Product Diversity</vt:lpstr>
      <vt:lpstr>PowerPoint Presentation</vt:lpstr>
      <vt:lpstr>PowerPoint Presentation</vt:lpstr>
      <vt:lpstr>PowerPoint Presentation</vt:lpstr>
      <vt:lpstr>PowerPoint Presentation</vt:lpstr>
      <vt:lpstr>Residential Products</vt:lpstr>
      <vt:lpstr>Diaphragms Manufacturing</vt:lpstr>
      <vt:lpstr>PowerPoint Presentation</vt:lpstr>
      <vt:lpstr>Commercial Products</vt:lpstr>
      <vt:lpstr>ELBI of America NE Warehouse</vt:lpstr>
      <vt:lpstr>Bladder Production</vt:lpstr>
      <vt:lpstr>Full Volume Bladder Extrusion</vt:lpstr>
      <vt:lpstr>ASME Bladder Tank Cut-out</vt:lpstr>
      <vt:lpstr>Burning Table</vt:lpstr>
      <vt:lpstr>Burning Holes</vt:lpstr>
      <vt:lpstr>Sub-Arc Welder</vt:lpstr>
      <vt:lpstr>Texas Air Product CW Tank</vt:lpstr>
      <vt:lpstr>TAP Internal Baffle</vt:lpstr>
      <vt:lpstr>Texas Air Product CW Internal Baffle</vt:lpstr>
      <vt:lpstr>Texas Air Product Chill Water Tank</vt:lpstr>
      <vt:lpstr>Tank for Water Tanker Truck</vt:lpstr>
      <vt:lpstr>316 Stainless Steel Vacuum Chamber</vt:lpstr>
      <vt:lpstr>State Hospital California</vt:lpstr>
      <vt:lpstr>PowerPoint Presentation</vt:lpstr>
      <vt:lpstr>ELBI’S CUSTOMER COMMITMENTS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Torrens</dc:creator>
  <cp:lastModifiedBy>Matthew Torrens</cp:lastModifiedBy>
  <cp:revision>1</cp:revision>
  <dcterms:modified xsi:type="dcterms:W3CDTF">2017-03-24T11:59:46Z</dcterms:modified>
</cp:coreProperties>
</file>